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 Slab"/>
      <p:regular r:id="rId20"/>
      <p:bold r:id="rId21"/>
    </p:embeddedFont>
    <p:embeddedFont>
      <p:font typeface="Robo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Slab-regular.fntdata"/><Relationship Id="rId22" Type="http://schemas.openxmlformats.org/officeDocument/2006/relationships/font" Target="fonts/Roboto-regular.fntdata"/><Relationship Id="rId21" Type="http://schemas.openxmlformats.org/officeDocument/2006/relationships/font" Target="fonts/RobotoSlab-bold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2a4cdeb56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2a4cdeb56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fbf51111e2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fbf51111e2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104c41e5f3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104c41e5f3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104c41e5f3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104c41e5f3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2a4cdeb566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2a4cdeb566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12dd075150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12dd075150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2a0a785f89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2a0a785f89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2a0a785f89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2a0a785f89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2a0a785f8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2a0a785f8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104c41e5f3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104c41e5f3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04c41e5f3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104c41e5f3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bf51111e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fbf51111e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fbf51111e2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fbf51111e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2a0a785f89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2a0a785f89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hyperlink" Target="mailto:mocchair@abvp.com" TargetMode="External"/><Relationship Id="rId11" Type="http://schemas.openxmlformats.org/officeDocument/2006/relationships/hyperlink" Target="mailto:sheltermoc@abvp.com" TargetMode="External"/><Relationship Id="rId10" Type="http://schemas.openxmlformats.org/officeDocument/2006/relationships/hyperlink" Target="mailto:ramoc@abvp.com" TargetMode="External"/><Relationship Id="rId12" Type="http://schemas.openxmlformats.org/officeDocument/2006/relationships/hyperlink" Target="mailto:swinemoc@abvp.com" TargetMode="External"/><Relationship Id="rId9" Type="http://schemas.openxmlformats.org/officeDocument/2006/relationships/hyperlink" Target="mailto:foodbeefdairymoc@abvp.com" TargetMode="External"/><Relationship Id="rId5" Type="http://schemas.openxmlformats.org/officeDocument/2006/relationships/hyperlink" Target="mailto:avianmoc@abvp.com" TargetMode="External"/><Relationship Id="rId6" Type="http://schemas.openxmlformats.org/officeDocument/2006/relationships/hyperlink" Target="mailto:equinemoc@abvp.com" TargetMode="External"/><Relationship Id="rId7" Type="http://schemas.openxmlformats.org/officeDocument/2006/relationships/hyperlink" Target="mailto:ecmmoc@abvp.com" TargetMode="External"/><Relationship Id="rId8" Type="http://schemas.openxmlformats.org/officeDocument/2006/relationships/hyperlink" Target="mailto:felinemoc@abvp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3">
            <a:alphaModFix/>
          </a:blip>
          <a:srcRect b="15314" l="7971" r="7139" t="14178"/>
          <a:stretch/>
        </p:blipFill>
        <p:spPr>
          <a:xfrm>
            <a:off x="0" y="0"/>
            <a:ext cx="2337976" cy="9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>
            <p:ph type="ctrTitle"/>
          </p:nvPr>
        </p:nvSpPr>
        <p:spPr>
          <a:xfrm>
            <a:off x="1680302" y="53647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MOC</a:t>
            </a: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1159050" y="3471850"/>
            <a:ext cx="6825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Sonnya Dennis, DVM, DABVP (Canine and Feline)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ABVP Maintenance of Certification Committee Chair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7211775" y="4604125"/>
            <a:ext cx="181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FC5E8"/>
                </a:solidFill>
                <a:latin typeface="Roboto"/>
                <a:ea typeface="Roboto"/>
                <a:cs typeface="Roboto"/>
                <a:sym typeface="Roboto"/>
              </a:rPr>
              <a:t>Last update 4/1/23</a:t>
            </a:r>
            <a:endParaRPr>
              <a:solidFill>
                <a:srgbClr val="9FC5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1680302" y="1926088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Renewal Application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Upload License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1775" y="0"/>
            <a:ext cx="8102225" cy="428941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2"/>
          <p:cNvSpPr/>
          <p:nvPr/>
        </p:nvSpPr>
        <p:spPr>
          <a:xfrm>
            <a:off x="1628825" y="2106975"/>
            <a:ext cx="1995600" cy="898800"/>
          </a:xfrm>
          <a:prstGeom prst="flowChartConnector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3"/>
          <p:cNvPicPr preferRelativeResize="0"/>
          <p:nvPr/>
        </p:nvPicPr>
        <p:blipFill rotWithShape="1">
          <a:blip r:embed="rId3">
            <a:alphaModFix/>
          </a:blip>
          <a:srcRect b="0" l="0" r="0" t="34721"/>
          <a:stretch/>
        </p:blipFill>
        <p:spPr>
          <a:xfrm>
            <a:off x="152400" y="1832375"/>
            <a:ext cx="8815475" cy="315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2025" y="2346600"/>
            <a:ext cx="3203176" cy="240042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3"/>
          <p:cNvSpPr/>
          <p:nvPr/>
        </p:nvSpPr>
        <p:spPr>
          <a:xfrm>
            <a:off x="2946800" y="2464600"/>
            <a:ext cx="1714500" cy="1232400"/>
          </a:xfrm>
          <a:prstGeom prst="wedgeRoundRectCallout">
            <a:avLst>
              <a:gd fmla="val 67795" name="adj1"/>
              <a:gd fmla="val 92981" name="adj2"/>
              <a:gd fmla="val 0" name="adj3"/>
            </a:avLst>
          </a:prstGeom>
          <a:solidFill>
            <a:srgbClr val="8E7CC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Don’t forget to click “</a:t>
            </a:r>
            <a:r>
              <a:rPr b="1" lang="en" sz="2100"/>
              <a:t>Submit</a:t>
            </a:r>
            <a:r>
              <a:rPr lang="en" sz="2000"/>
              <a:t>”</a:t>
            </a:r>
            <a:endParaRPr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9475" y="750475"/>
            <a:ext cx="4560099" cy="342007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4"/>
          <p:cNvSpPr/>
          <p:nvPr/>
        </p:nvSpPr>
        <p:spPr>
          <a:xfrm>
            <a:off x="4525850" y="235725"/>
            <a:ext cx="4382400" cy="3060300"/>
          </a:xfrm>
          <a:prstGeom prst="wedgeRoundRectCallout">
            <a:avLst>
              <a:gd fmla="val -81017" name="adj1"/>
              <a:gd fmla="val 55790" name="adj2"/>
              <a:gd fmla="val 0" name="adj3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351C75"/>
                </a:solidFill>
              </a:rPr>
              <a:t>After submitting, the MOC Chair will review the final application and verify all requirements have been met. </a:t>
            </a:r>
            <a:endParaRPr sz="1800">
              <a:solidFill>
                <a:srgbClr val="351C75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351C75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351C75"/>
                </a:solidFill>
              </a:rPr>
              <a:t>Once this is complete, you will receive an email that </a:t>
            </a:r>
            <a:r>
              <a:rPr b="1" lang="en" sz="1800">
                <a:solidFill>
                  <a:srgbClr val="351C75"/>
                </a:solidFill>
              </a:rPr>
              <a:t>you have completed your Maintenance of Certification! </a:t>
            </a:r>
            <a:endParaRPr b="1" sz="1800">
              <a:solidFill>
                <a:srgbClr val="351C75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2400"/>
            <a:ext cx="4580856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5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Done!</a:t>
            </a:r>
            <a:endParaRPr/>
          </a:p>
        </p:txBody>
      </p:sp>
      <p:sp>
        <p:nvSpPr>
          <p:cNvPr id="153" name="Google Shape;153;p25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Ready to start again!</a:t>
            </a:r>
            <a:endParaRPr/>
          </a:p>
        </p:txBody>
      </p:sp>
      <p:sp>
        <p:nvSpPr>
          <p:cNvPr id="154" name="Google Shape;154;p25"/>
          <p:cNvSpPr/>
          <p:nvPr/>
        </p:nvSpPr>
        <p:spPr>
          <a:xfrm>
            <a:off x="2021700" y="1102650"/>
            <a:ext cx="532800" cy="500100"/>
          </a:xfrm>
          <a:prstGeom prst="smileyFace">
            <a:avLst>
              <a:gd fmla="val 4653" name="adj"/>
            </a:avLst>
          </a:prstGeom>
          <a:solidFill>
            <a:srgbClr val="FFFF00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5"/>
          <p:cNvSpPr/>
          <p:nvPr/>
        </p:nvSpPr>
        <p:spPr>
          <a:xfrm>
            <a:off x="6907300" y="2715375"/>
            <a:ext cx="1196100" cy="681900"/>
          </a:xfrm>
          <a:prstGeom prst="flowChartConnector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5"/>
          <p:cNvSpPr/>
          <p:nvPr/>
        </p:nvSpPr>
        <p:spPr>
          <a:xfrm>
            <a:off x="6907300" y="4307175"/>
            <a:ext cx="1620000" cy="427500"/>
          </a:xfrm>
          <a:prstGeom prst="flowChartConnector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6"/>
          <p:cNvPicPr preferRelativeResize="0"/>
          <p:nvPr/>
        </p:nvPicPr>
        <p:blipFill rotWithShape="1">
          <a:blip r:embed="rId3">
            <a:alphaModFix/>
          </a:blip>
          <a:srcRect b="11951" l="5215" r="7126" t="6241"/>
          <a:stretch/>
        </p:blipFill>
        <p:spPr>
          <a:xfrm>
            <a:off x="0" y="0"/>
            <a:ext cx="2414074" cy="105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6"/>
          <p:cNvSpPr txBox="1"/>
          <p:nvPr/>
        </p:nvSpPr>
        <p:spPr>
          <a:xfrm>
            <a:off x="2978950" y="160725"/>
            <a:ext cx="5709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Maintenance of Certification</a:t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Committee 2023-2024</a:t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26"/>
          <p:cNvSpPr txBox="1"/>
          <p:nvPr/>
        </p:nvSpPr>
        <p:spPr>
          <a:xfrm>
            <a:off x="360700" y="1492925"/>
            <a:ext cx="8544000" cy="3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b="1"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Sonnya Dennis, </a:t>
            </a:r>
            <a:r>
              <a:rPr b="1" lang="en" sz="15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Chair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	   </a:t>
            </a:r>
            <a:r>
              <a:rPr lang="en" sz="15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mocchair@abvp.com</a:t>
            </a:r>
            <a:endParaRPr sz="1500" u="sng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b="1"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Anthony Pilny, </a:t>
            </a:r>
            <a:r>
              <a:rPr b="1" lang="en" sz="15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Avian   </a:t>
            </a:r>
            <a:r>
              <a:rPr lang="en" sz="15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avianmoc@abvp.com</a:t>
            </a:r>
            <a:endParaRPr b="1" sz="1500" u="sng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b="1"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JoLynn Grant 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(A-L) </a:t>
            </a:r>
            <a:r>
              <a:rPr b="1"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&amp; Ellen Olson 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(M-Z),</a:t>
            </a:r>
            <a:r>
              <a:rPr b="1" lang="en" sz="15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5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Canine/Feline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en" sz="15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</a:rPr>
              <a:t>caninefelinemoc@abvp.com</a:t>
            </a:r>
            <a:endParaRPr b="1"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b="1"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Amy Santonastaso</a:t>
            </a:r>
            <a:r>
              <a:rPr b="1"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b="1" lang="en" sz="15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5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Equine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en" sz="15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equinemoc@abvp.com</a:t>
            </a:r>
            <a:endParaRPr b="1"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b="1"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Hilary Stern,</a:t>
            </a:r>
            <a:r>
              <a:rPr b="1" lang="en" sz="15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 Exotic Companion Animal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en" sz="1500" u="sng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ecmmoc@abvp.com</a:t>
            </a:r>
            <a:endParaRPr b="1" sz="1500" u="sng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b="1"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Rachel Seder, </a:t>
            </a:r>
            <a:r>
              <a:rPr b="1" lang="en" sz="15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Feline</a:t>
            </a:r>
            <a:r>
              <a:rPr lang="en" sz="15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en" sz="1500" u="sng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felinemoc@abvp.com</a:t>
            </a:r>
            <a:endParaRPr b="1" sz="1500" u="sng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b="1"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Dan Posey,</a:t>
            </a:r>
            <a:r>
              <a:rPr b="1" lang="en" sz="15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 Food, Beef, and Dairy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en" sz="1500" u="sng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foodbeefdairymoc@abvp.com</a:t>
            </a:r>
            <a:endParaRPr b="1" sz="1500" u="sng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b="1"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Heather Bjornebo, </a:t>
            </a:r>
            <a:r>
              <a:rPr b="1" lang="en" sz="15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Reptile/Amphibian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en" sz="1500" u="sng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ramoc@abvp.com</a:t>
            </a:r>
            <a:endParaRPr sz="1500" u="sng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b="1"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Uri Donnett,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5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Shelter</a:t>
            </a:r>
            <a:r>
              <a:rPr lang="en" sz="15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en" sz="1500" u="sng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sheltermoc@abvp.com</a:t>
            </a:r>
            <a:endParaRPr sz="1500" u="sng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b="1"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Lisa Tokach,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5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Swine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en" sz="1500" u="sng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swinemoc@abvp.com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ready to renew.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6282"/>
            <a:ext cx="9144002" cy="3621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8732"/>
            <a:ext cx="9144002" cy="3621787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Date, total points, category points</a:t>
            </a: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56550" y="2260950"/>
            <a:ext cx="2261700" cy="621600"/>
          </a:xfrm>
          <a:prstGeom prst="flowChartConnector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5"/>
          <p:cNvSpPr/>
          <p:nvPr/>
        </p:nvSpPr>
        <p:spPr>
          <a:xfrm>
            <a:off x="3135400" y="863400"/>
            <a:ext cx="2336400" cy="989400"/>
          </a:xfrm>
          <a:prstGeom prst="flowChartConnector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"/>
          <p:cNvSpPr/>
          <p:nvPr/>
        </p:nvSpPr>
        <p:spPr>
          <a:xfrm>
            <a:off x="4572000" y="1798450"/>
            <a:ext cx="1889700" cy="621600"/>
          </a:xfrm>
          <a:prstGeom prst="flowChartConnector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84599" cy="42233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Ready to renew!</a:t>
            </a:r>
            <a:endParaRPr/>
          </a:p>
        </p:txBody>
      </p:sp>
      <p:sp>
        <p:nvSpPr>
          <p:cNvPr id="89" name="Google Shape;89;p16"/>
          <p:cNvSpPr/>
          <p:nvPr/>
        </p:nvSpPr>
        <p:spPr>
          <a:xfrm>
            <a:off x="5361625" y="1828950"/>
            <a:ext cx="2305200" cy="261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4698250" y="2036163"/>
            <a:ext cx="739500" cy="3471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6"/>
          <p:cNvSpPr/>
          <p:nvPr/>
        </p:nvSpPr>
        <p:spPr>
          <a:xfrm>
            <a:off x="6785875" y="3106125"/>
            <a:ext cx="739500" cy="261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/>
          <p:nvPr/>
        </p:nvSpPr>
        <p:spPr>
          <a:xfrm>
            <a:off x="5841675" y="3504525"/>
            <a:ext cx="739500" cy="261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/>
          <p:nvPr/>
        </p:nvSpPr>
        <p:spPr>
          <a:xfrm>
            <a:off x="5296200" y="3869125"/>
            <a:ext cx="739500" cy="2616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6"/>
          <p:cNvSpPr/>
          <p:nvPr/>
        </p:nvSpPr>
        <p:spPr>
          <a:xfrm>
            <a:off x="1872525" y="2858100"/>
            <a:ext cx="739500" cy="10488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Transition Points have already been applied, so just look at totals for each category.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 sure all points bars are full.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VCs need time to review.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THEN, click RENEW!</a:t>
            </a:r>
            <a:endParaRPr/>
          </a:p>
        </p:txBody>
      </p:sp>
      <p:sp>
        <p:nvSpPr>
          <p:cNvPr id="100" name="Google Shape;100;p17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Ready to Renew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=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500 Total Points</a:t>
            </a:r>
            <a:endParaRPr/>
          </a:p>
        </p:txBody>
      </p:sp>
      <p:sp>
        <p:nvSpPr>
          <p:cNvPr id="101" name="Google Shape;101;p17"/>
          <p:cNvSpPr txBox="1"/>
          <p:nvPr>
            <p:ph idx="1" type="subTitle"/>
          </p:nvPr>
        </p:nvSpPr>
        <p:spPr>
          <a:xfrm>
            <a:off x="265500" y="2769001"/>
            <a:ext cx="4045200" cy="11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250 Required CE Category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250 </a:t>
            </a:r>
            <a:r>
              <a:rPr lang="en"/>
              <a:t>Additional Category 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0.4 Journal Club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400" y="304800"/>
            <a:ext cx="8265180" cy="39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>
            <p:ph idx="1" type="body"/>
          </p:nvPr>
        </p:nvSpPr>
        <p:spPr>
          <a:xfrm>
            <a:off x="319500" y="4233725"/>
            <a:ext cx="70446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“Apply for Renewal” to start the final MOC application.</a:t>
            </a:r>
            <a:endParaRPr/>
          </a:p>
        </p:txBody>
      </p:sp>
      <p:sp>
        <p:nvSpPr>
          <p:cNvPr id="108" name="Google Shape;108;p18"/>
          <p:cNvSpPr/>
          <p:nvPr/>
        </p:nvSpPr>
        <p:spPr>
          <a:xfrm>
            <a:off x="1796425" y="2330600"/>
            <a:ext cx="1152600" cy="5988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R.I.F.</a:t>
            </a:r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6652" y="0"/>
            <a:ext cx="8257351" cy="423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" type="body"/>
          </p:nvPr>
        </p:nvSpPr>
        <p:spPr>
          <a:xfrm>
            <a:off x="319500" y="4233725"/>
            <a:ext cx="5998800" cy="7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copy of licence (pdf, jpeg, etc)</a:t>
            </a:r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250" y="0"/>
            <a:ext cx="8609749" cy="436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/>
          <p:nvPr/>
        </p:nvSpPr>
        <p:spPr>
          <a:xfrm>
            <a:off x="980850" y="3766825"/>
            <a:ext cx="1794300" cy="652500"/>
          </a:xfrm>
          <a:prstGeom prst="flowChartConnector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Scroll down to see list of all your points. </a:t>
            </a:r>
            <a:endParaRPr/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4550" y="0"/>
            <a:ext cx="7289452" cy="39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