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oboto Slab"/>
      <p:regular r:id="rId42"/>
      <p:bold r:id="rId43"/>
    </p:embeddedFon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Slab-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regular.fntdata"/><Relationship Id="rId21" Type="http://schemas.openxmlformats.org/officeDocument/2006/relationships/slide" Target="slides/slide16.xml"/><Relationship Id="rId43" Type="http://schemas.openxmlformats.org/officeDocument/2006/relationships/font" Target="fonts/RobotoSlab-bold.fntdata"/><Relationship Id="rId24" Type="http://schemas.openxmlformats.org/officeDocument/2006/relationships/slide" Target="slides/slide19.xml"/><Relationship Id="rId46" Type="http://schemas.openxmlformats.org/officeDocument/2006/relationships/font" Target="fonts/Roboto-italic.fntdata"/><Relationship Id="rId23" Type="http://schemas.openxmlformats.org/officeDocument/2006/relationships/slide" Target="slides/slide18.xml"/><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12c8af089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12c8af089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12c8af089c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12c8af089c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12c8af089c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12c8af089c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2c8af089c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12c8af089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12c8af089c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12c8af089c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12c8af089c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12c8af089c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12c8af089c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12c8af089c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12c8af089c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12c8af089c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2c8af089c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12c8af089c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a0be71bdb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2a0be71bdb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12c8af089c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12c8af089c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12c8af089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12c8af089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2c8af089c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12c8af089c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12c8af089c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12c8af089c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12c8af089c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12c8af089c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2c8af089c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12c8af089c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12c8af089c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12c8af089c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12c8af089c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12c8af089c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12c8af089c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12c8af089c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12c8af089c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12c8af089c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2c8af089c_0_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12c8af089c_0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12c8af089c_0_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12c8af089c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12c8af089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12c8af089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12c8af089c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12c8af089c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12c8af089c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12c8af089c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12c8af089c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12c8af089c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12c8af089c_0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12c8af089c_0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12c8af089c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12c8af089c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12c8af089c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12c8af089c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2a493967b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2a493967b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2c8af089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2c8af089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12c8af089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12c8af089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2c8af089c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12c8af089c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2c8af089c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12c8af089c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12c8af089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12c8af089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12c8af089c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12c8af089c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forms.gle/yvqSQoQ4PANSTGqg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forms.gle/w4qqLx2uw1DSayUx7" TargetMode="External"/><Relationship Id="rId4" Type="http://schemas.openxmlformats.org/officeDocument/2006/relationships/hyperlink" Target="mailto:info@abvp.com" TargetMode="External"/><Relationship Id="rId5" Type="http://schemas.openxmlformats.org/officeDocument/2006/relationships/hyperlink" Target="mailto:MOCchair@abvp.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3">
            <a:alphaModFix/>
          </a:blip>
          <a:srcRect b="16160" l="8371" r="7918" t="7932"/>
          <a:stretch/>
        </p:blipFill>
        <p:spPr>
          <a:xfrm>
            <a:off x="0" y="0"/>
            <a:ext cx="2305350" cy="978674"/>
          </a:xfrm>
          <a:prstGeom prst="rect">
            <a:avLst/>
          </a:prstGeom>
          <a:noFill/>
          <a:ln>
            <a:noFill/>
          </a:ln>
        </p:spPr>
      </p:pic>
      <p:sp>
        <p:nvSpPr>
          <p:cNvPr id="64" name="Google Shape;64;p1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How to Apply for MOC Points</a:t>
            </a:r>
            <a:endParaRPr/>
          </a:p>
        </p:txBody>
      </p:sp>
      <p:sp>
        <p:nvSpPr>
          <p:cNvPr id="65" name="Google Shape;65;p13"/>
          <p:cNvSpPr txBox="1"/>
          <p:nvPr/>
        </p:nvSpPr>
        <p:spPr>
          <a:xfrm>
            <a:off x="1159050" y="3471850"/>
            <a:ext cx="6825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Roboto"/>
                <a:ea typeface="Roboto"/>
                <a:cs typeface="Roboto"/>
                <a:sym typeface="Roboto"/>
              </a:rPr>
              <a:t>Sonnya Dennis, DVM, DABVP (Canine and Feline)</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ABVP Maintenance of Certification Committee Chair</a:t>
            </a:r>
            <a:endParaRPr>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idx="1" type="body"/>
          </p:nvPr>
        </p:nvSpPr>
        <p:spPr>
          <a:xfrm>
            <a:off x="387900" y="1594025"/>
            <a:ext cx="1452000" cy="268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Prefer jpeg or pdf</a:t>
            </a:r>
            <a:endParaRPr/>
          </a:p>
          <a:p>
            <a:pPr indent="0" lvl="0" marL="0" rtl="0" algn="l">
              <a:spcBef>
                <a:spcPts val="1200"/>
              </a:spcBef>
              <a:spcAft>
                <a:spcPts val="0"/>
              </a:spcAft>
              <a:buNone/>
            </a:pPr>
            <a:r>
              <a:rPr lang="en"/>
              <a:t>NO HTML or Apple proprietary files!!!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See MOC webpage for how to screenshot </a:t>
            </a:r>
            <a:endParaRPr/>
          </a:p>
        </p:txBody>
      </p:sp>
      <p:pic>
        <p:nvPicPr>
          <p:cNvPr id="128" name="Google Shape;128;p22"/>
          <p:cNvPicPr preferRelativeResize="0"/>
          <p:nvPr/>
        </p:nvPicPr>
        <p:blipFill>
          <a:blip r:embed="rId3">
            <a:alphaModFix/>
          </a:blip>
          <a:stretch>
            <a:fillRect/>
          </a:stretch>
        </p:blipFill>
        <p:spPr>
          <a:xfrm>
            <a:off x="1959550" y="1311300"/>
            <a:ext cx="7129924" cy="3789499"/>
          </a:xfrm>
          <a:prstGeom prst="rect">
            <a:avLst/>
          </a:prstGeom>
          <a:noFill/>
          <a:ln>
            <a:noFill/>
          </a:ln>
        </p:spPr>
      </p:pic>
      <p:sp>
        <p:nvSpPr>
          <p:cNvPr id="129" name="Google Shape;129;p22"/>
          <p:cNvSpPr/>
          <p:nvPr/>
        </p:nvSpPr>
        <p:spPr>
          <a:xfrm>
            <a:off x="2086800" y="3125250"/>
            <a:ext cx="1109100" cy="579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Choose file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3">
            <a:alphaModFix/>
          </a:blip>
          <a:stretch>
            <a:fillRect/>
          </a:stretch>
        </p:blipFill>
        <p:spPr>
          <a:xfrm>
            <a:off x="152400" y="152400"/>
            <a:ext cx="7414020" cy="4838700"/>
          </a:xfrm>
          <a:prstGeom prst="rect">
            <a:avLst/>
          </a:prstGeom>
          <a:noFill/>
          <a:ln>
            <a:noFill/>
          </a:ln>
        </p:spPr>
      </p:pic>
      <p:sp>
        <p:nvSpPr>
          <p:cNvPr id="136" name="Google Shape;136;p23"/>
          <p:cNvSpPr/>
          <p:nvPr/>
        </p:nvSpPr>
        <p:spPr>
          <a:xfrm>
            <a:off x="546500" y="2961100"/>
            <a:ext cx="3879000" cy="1850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546500" y="2961100"/>
            <a:ext cx="3879000" cy="1850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also</a:t>
            </a:r>
            <a:endParaRPr/>
          </a:p>
        </p:txBody>
      </p:sp>
      <p:sp>
        <p:nvSpPr>
          <p:cNvPr id="143" name="Google Shape;143;p24"/>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a symposium or large </a:t>
            </a:r>
            <a:r>
              <a:rPr lang="en"/>
              <a:t>conference</a:t>
            </a:r>
            <a:r>
              <a:rPr lang="en"/>
              <a:t>, include a list of lectures.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Do NOT just attach a VMX certificate and request 45 CE hours. </a:t>
            </a:r>
            <a:endParaRPr/>
          </a:p>
        </p:txBody>
      </p:sp>
      <p:pic>
        <p:nvPicPr>
          <p:cNvPr id="144" name="Google Shape;144;p24"/>
          <p:cNvPicPr preferRelativeResize="0"/>
          <p:nvPr/>
        </p:nvPicPr>
        <p:blipFill>
          <a:blip r:embed="rId3">
            <a:alphaModFix/>
          </a:blip>
          <a:stretch>
            <a:fillRect/>
          </a:stretch>
        </p:blipFill>
        <p:spPr>
          <a:xfrm>
            <a:off x="3348300" y="152400"/>
            <a:ext cx="5330046" cy="4838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5"/>
          <p:cNvPicPr preferRelativeResize="0"/>
          <p:nvPr/>
        </p:nvPicPr>
        <p:blipFill>
          <a:blip r:embed="rId3">
            <a:alphaModFix/>
          </a:blip>
          <a:stretch>
            <a:fillRect/>
          </a:stretch>
        </p:blipFill>
        <p:spPr>
          <a:xfrm>
            <a:off x="4828300" y="261150"/>
            <a:ext cx="4079173" cy="4838699"/>
          </a:xfrm>
          <a:prstGeom prst="rect">
            <a:avLst/>
          </a:prstGeom>
          <a:noFill/>
          <a:ln>
            <a:noFill/>
          </a:ln>
        </p:spPr>
      </p:pic>
      <p:sp>
        <p:nvSpPr>
          <p:cNvPr id="150" name="Google Shape;150;p25"/>
          <p:cNvSpPr txBox="1"/>
          <p:nvPr>
            <p:ph type="title"/>
          </p:nvPr>
        </p:nvSpPr>
        <p:spPr>
          <a:xfrm>
            <a:off x="387900" y="555600"/>
            <a:ext cx="37683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Multiple attachments</a:t>
            </a:r>
            <a:endParaRPr/>
          </a:p>
        </p:txBody>
      </p:sp>
      <p:sp>
        <p:nvSpPr>
          <p:cNvPr id="151" name="Google Shape;151;p25"/>
          <p:cNvSpPr txBox="1"/>
          <p:nvPr>
            <p:ph idx="1" type="body"/>
          </p:nvPr>
        </p:nvSpPr>
        <p:spPr>
          <a:xfrm>
            <a:off x="387900" y="1594025"/>
            <a:ext cx="4127100" cy="3253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Tips:</a:t>
            </a:r>
            <a:endParaRPr/>
          </a:p>
          <a:p>
            <a:pPr indent="-304800" lvl="0" marL="457200" rtl="0" algn="l">
              <a:lnSpc>
                <a:spcPct val="150000"/>
              </a:lnSpc>
              <a:spcBef>
                <a:spcPts val="1200"/>
              </a:spcBef>
              <a:spcAft>
                <a:spcPts val="0"/>
              </a:spcAft>
              <a:buSzPts val="1200"/>
              <a:buChar char="●"/>
            </a:pPr>
            <a:r>
              <a:rPr lang="en"/>
              <a:t>Multiple 1 pointer CE lectures over several months</a:t>
            </a:r>
            <a:endParaRPr/>
          </a:p>
          <a:p>
            <a:pPr indent="-304800" lvl="0" marL="457200" rtl="0" algn="l">
              <a:lnSpc>
                <a:spcPct val="150000"/>
              </a:lnSpc>
              <a:spcBef>
                <a:spcPts val="0"/>
              </a:spcBef>
              <a:spcAft>
                <a:spcPts val="0"/>
              </a:spcAft>
              <a:buSzPts val="1200"/>
              <a:buChar char="●"/>
            </a:pPr>
            <a:r>
              <a:rPr lang="en"/>
              <a:t>Big Symposium </a:t>
            </a:r>
            <a:endParaRPr/>
          </a:p>
          <a:p>
            <a:pPr indent="-304800" lvl="0" marL="457200" rtl="0" algn="l">
              <a:lnSpc>
                <a:spcPct val="150000"/>
              </a:lnSpc>
              <a:spcBef>
                <a:spcPts val="0"/>
              </a:spcBef>
              <a:spcAft>
                <a:spcPts val="0"/>
              </a:spcAft>
              <a:buSzPts val="1200"/>
              <a:buChar char="●"/>
            </a:pPr>
            <a:r>
              <a:rPr lang="en"/>
              <a:t>Wet Labs </a:t>
            </a:r>
            <a:endParaRPr/>
          </a:p>
          <a:p>
            <a:pPr indent="0" lvl="0" marL="457200" rtl="0" algn="l">
              <a:lnSpc>
                <a:spcPct val="150000"/>
              </a:lnSpc>
              <a:spcBef>
                <a:spcPts val="1200"/>
              </a:spcBef>
              <a:spcAft>
                <a:spcPts val="0"/>
              </a:spcAft>
              <a:buNone/>
            </a:pPr>
            <a:r>
              <a:t/>
            </a:r>
            <a:endParaRPr/>
          </a:p>
          <a:p>
            <a:pPr indent="-304800" lvl="0" marL="457200" rtl="0" algn="l">
              <a:lnSpc>
                <a:spcPct val="150000"/>
              </a:lnSpc>
              <a:spcBef>
                <a:spcPts val="1200"/>
              </a:spcBef>
              <a:spcAft>
                <a:spcPts val="0"/>
              </a:spcAft>
              <a:buSzPts val="1200"/>
              <a:buChar char="●"/>
            </a:pPr>
            <a:r>
              <a:rPr lang="en"/>
              <a:t>Name for example, “2021 Jan-Jun VetGirl .”  </a:t>
            </a:r>
            <a:endParaRPr/>
          </a:p>
          <a:p>
            <a:pPr indent="-304800" lvl="0" marL="457200" rtl="0" algn="l">
              <a:lnSpc>
                <a:spcPct val="150000"/>
              </a:lnSpc>
              <a:spcBef>
                <a:spcPts val="0"/>
              </a:spcBef>
              <a:spcAft>
                <a:spcPts val="0"/>
              </a:spcAft>
              <a:buSzPts val="1200"/>
              <a:buChar char="●"/>
            </a:pPr>
            <a:r>
              <a:rPr lang="en"/>
              <a:t>If 5 hours of CE,  enter “5” for quantity of total CE hours.</a:t>
            </a:r>
            <a:endParaRPr/>
          </a:p>
          <a:p>
            <a:pPr indent="-304800" lvl="0" marL="457200" rtl="0" algn="l">
              <a:lnSpc>
                <a:spcPct val="150000"/>
              </a:lnSpc>
              <a:spcBef>
                <a:spcPts val="0"/>
              </a:spcBef>
              <a:spcAft>
                <a:spcPts val="0"/>
              </a:spcAft>
              <a:buSzPts val="1200"/>
              <a:buChar char="●"/>
            </a:pPr>
            <a:r>
              <a:rPr lang="en"/>
              <a:t>Then attach </a:t>
            </a:r>
            <a:r>
              <a:rPr lang="en" u="sng"/>
              <a:t>each</a:t>
            </a:r>
            <a:r>
              <a:rPr lang="en"/>
              <a:t> of your 5 CE certificates.  </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6"/>
          <p:cNvPicPr preferRelativeResize="0"/>
          <p:nvPr/>
        </p:nvPicPr>
        <p:blipFill rotWithShape="1">
          <a:blip r:embed="rId3">
            <a:alphaModFix/>
          </a:blip>
          <a:srcRect b="0" l="0" r="0" t="34721"/>
          <a:stretch/>
        </p:blipFill>
        <p:spPr>
          <a:xfrm>
            <a:off x="152400" y="1832375"/>
            <a:ext cx="8815475" cy="3158724"/>
          </a:xfrm>
          <a:prstGeom prst="rect">
            <a:avLst/>
          </a:prstGeom>
          <a:noFill/>
          <a:ln>
            <a:noFill/>
          </a:ln>
        </p:spPr>
      </p:pic>
      <p:pic>
        <p:nvPicPr>
          <p:cNvPr id="157" name="Google Shape;157;p26"/>
          <p:cNvPicPr preferRelativeResize="0"/>
          <p:nvPr/>
        </p:nvPicPr>
        <p:blipFill>
          <a:blip r:embed="rId4">
            <a:alphaModFix/>
          </a:blip>
          <a:stretch>
            <a:fillRect/>
          </a:stretch>
        </p:blipFill>
        <p:spPr>
          <a:xfrm>
            <a:off x="4822025" y="2346600"/>
            <a:ext cx="3203176" cy="2400426"/>
          </a:xfrm>
          <a:prstGeom prst="rect">
            <a:avLst/>
          </a:prstGeom>
          <a:noFill/>
          <a:ln>
            <a:noFill/>
          </a:ln>
        </p:spPr>
      </p:pic>
      <p:sp>
        <p:nvSpPr>
          <p:cNvPr id="158" name="Google Shape;158;p26"/>
          <p:cNvSpPr/>
          <p:nvPr/>
        </p:nvSpPr>
        <p:spPr>
          <a:xfrm>
            <a:off x="2946800" y="2464600"/>
            <a:ext cx="1714500" cy="1232400"/>
          </a:xfrm>
          <a:prstGeom prst="wedgeRoundRectCallout">
            <a:avLst>
              <a:gd fmla="val 67795" name="adj1"/>
              <a:gd fmla="val 92981" name="adj2"/>
              <a:gd fmla="val 0" name="adj3"/>
            </a:avLst>
          </a:prstGeom>
          <a:solidFill>
            <a:srgbClr val="8E7CC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Don’t forget to click “</a:t>
            </a:r>
            <a:r>
              <a:rPr b="1" lang="en" sz="2100"/>
              <a:t>Submit</a:t>
            </a:r>
            <a:r>
              <a:rPr lang="en" sz="2000"/>
              <a:t>”</a:t>
            </a:r>
            <a:endParaRPr sz="2000"/>
          </a:p>
        </p:txBody>
      </p:sp>
      <p:sp>
        <p:nvSpPr>
          <p:cNvPr id="159" name="Google Shape;159;p26"/>
          <p:cNvSpPr/>
          <p:nvPr/>
        </p:nvSpPr>
        <p:spPr>
          <a:xfrm>
            <a:off x="317525" y="2346600"/>
            <a:ext cx="1759200" cy="123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0" name="Google Shape;160;p26"/>
          <p:cNvCxnSpPr/>
          <p:nvPr/>
        </p:nvCxnSpPr>
        <p:spPr>
          <a:xfrm rot="10800000">
            <a:off x="2024925" y="3277550"/>
            <a:ext cx="945900" cy="315300"/>
          </a:xfrm>
          <a:prstGeom prst="straightConnector1">
            <a:avLst/>
          </a:prstGeom>
          <a:noFill/>
          <a:ln cap="flat" cmpd="sng" w="38100">
            <a:solidFill>
              <a:srgbClr val="FF0000"/>
            </a:solidFill>
            <a:prstDash val="solid"/>
            <a:round/>
            <a:headEnd len="med" w="med" type="none"/>
            <a:tailEnd len="med" w="med" type="triangle"/>
          </a:ln>
        </p:spPr>
      </p:cxnSp>
      <p:sp>
        <p:nvSpPr>
          <p:cNvPr id="161" name="Google Shape;161;p26"/>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Submit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Done.</a:t>
            </a:r>
            <a:endParaRPr/>
          </a:p>
        </p:txBody>
      </p:sp>
      <p:sp>
        <p:nvSpPr>
          <p:cNvPr id="167" name="Google Shape;167;p27"/>
          <p:cNvSpPr txBox="1"/>
          <p:nvPr>
            <p:ph idx="1" type="body"/>
          </p:nvPr>
        </p:nvSpPr>
        <p:spPr>
          <a:xfrm>
            <a:off x="387900" y="1594025"/>
            <a:ext cx="17349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will get a pop-up that it has been submitted and an email notification.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If you are NOT getting emails, contact Prolydian, not ABVP. </a:t>
            </a:r>
            <a:endParaRPr/>
          </a:p>
        </p:txBody>
      </p:sp>
      <p:pic>
        <p:nvPicPr>
          <p:cNvPr id="168" name="Google Shape;168;p27"/>
          <p:cNvPicPr preferRelativeResize="0"/>
          <p:nvPr/>
        </p:nvPicPr>
        <p:blipFill>
          <a:blip r:embed="rId3">
            <a:alphaModFix/>
          </a:blip>
          <a:stretch>
            <a:fillRect/>
          </a:stretch>
        </p:blipFill>
        <p:spPr>
          <a:xfrm>
            <a:off x="2405525" y="1594026"/>
            <a:ext cx="6738476" cy="3421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Confirmation email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9"/>
          <p:cNvPicPr preferRelativeResize="0"/>
          <p:nvPr/>
        </p:nvPicPr>
        <p:blipFill>
          <a:blip r:embed="rId3">
            <a:alphaModFix/>
          </a:blip>
          <a:stretch>
            <a:fillRect/>
          </a:stretch>
        </p:blipFill>
        <p:spPr>
          <a:xfrm>
            <a:off x="152400" y="1438275"/>
            <a:ext cx="8839200" cy="3359969"/>
          </a:xfrm>
          <a:prstGeom prst="rect">
            <a:avLst/>
          </a:prstGeom>
          <a:noFill/>
          <a:ln>
            <a:noFill/>
          </a:ln>
        </p:spPr>
      </p:pic>
      <p:sp>
        <p:nvSpPr>
          <p:cNvPr id="179" name="Google Shape;179;p29"/>
          <p:cNvSpPr txBox="1"/>
          <p:nvPr/>
        </p:nvSpPr>
        <p:spPr>
          <a:xfrm>
            <a:off x="578650" y="364325"/>
            <a:ext cx="6933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LOOK for your Confirmation of Receipt </a:t>
            </a:r>
            <a:endParaRPr b="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nvSpPr>
        <p:spPr>
          <a:xfrm>
            <a:off x="1105500" y="375050"/>
            <a:ext cx="6933000" cy="400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rPr>
              <a:t>Check your email:</a:t>
            </a:r>
            <a:r>
              <a:rPr b="1" lang="en"/>
              <a:t> </a:t>
            </a:r>
            <a:r>
              <a:rPr b="1" lang="en">
                <a:highlight>
                  <a:srgbClr val="00FF00"/>
                </a:highlight>
              </a:rPr>
              <a:t>APPROVAL</a:t>
            </a:r>
            <a:r>
              <a:rPr b="1" lang="en"/>
              <a:t>, </a:t>
            </a:r>
            <a:r>
              <a:rPr b="1" lang="en">
                <a:highlight>
                  <a:srgbClr val="FFFF00"/>
                </a:highlight>
              </a:rPr>
              <a:t>NEEDS INFORMATION</a:t>
            </a:r>
            <a:r>
              <a:rPr b="1" lang="en"/>
              <a:t>, OR </a:t>
            </a:r>
            <a:r>
              <a:rPr b="1" lang="en">
                <a:highlight>
                  <a:srgbClr val="EA9999"/>
                </a:highlight>
              </a:rPr>
              <a:t>REJECTION </a:t>
            </a:r>
            <a:endParaRPr b="1">
              <a:highlight>
                <a:srgbClr val="EA9999"/>
              </a:highlight>
            </a:endParaRPr>
          </a:p>
        </p:txBody>
      </p:sp>
      <p:pic>
        <p:nvPicPr>
          <p:cNvPr id="185" name="Google Shape;185;p30"/>
          <p:cNvPicPr preferRelativeResize="0"/>
          <p:nvPr/>
        </p:nvPicPr>
        <p:blipFill>
          <a:blip r:embed="rId3">
            <a:alphaModFix/>
          </a:blip>
          <a:stretch>
            <a:fillRect/>
          </a:stretch>
        </p:blipFill>
        <p:spPr>
          <a:xfrm>
            <a:off x="152400" y="916925"/>
            <a:ext cx="8839201" cy="3072908"/>
          </a:xfrm>
          <a:prstGeom prst="rect">
            <a:avLst/>
          </a:prstGeom>
          <a:noFill/>
          <a:ln>
            <a:noFill/>
          </a:ln>
        </p:spPr>
      </p:pic>
      <p:sp>
        <p:nvSpPr>
          <p:cNvPr id="186" name="Google Shape;186;p30"/>
          <p:cNvSpPr/>
          <p:nvPr/>
        </p:nvSpPr>
        <p:spPr>
          <a:xfrm>
            <a:off x="4693450" y="2078825"/>
            <a:ext cx="1671600" cy="492900"/>
          </a:xfrm>
          <a:prstGeom prst="ellipse">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0"/>
          <p:cNvSpPr/>
          <p:nvPr/>
        </p:nvSpPr>
        <p:spPr>
          <a:xfrm>
            <a:off x="152400" y="2884875"/>
            <a:ext cx="1671600" cy="492900"/>
          </a:xfrm>
          <a:prstGeom prst="ellipse">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p:nvPr/>
        </p:nvSpPr>
        <p:spPr>
          <a:xfrm>
            <a:off x="752500" y="1961700"/>
            <a:ext cx="750300" cy="184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p:nvPr/>
        </p:nvSpPr>
        <p:spPr>
          <a:xfrm>
            <a:off x="2035825" y="2232875"/>
            <a:ext cx="750300" cy="184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2155225" y="2417675"/>
            <a:ext cx="511500" cy="246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Journal Club</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Start an application</a:t>
            </a:r>
            <a:endParaRPr/>
          </a:p>
        </p:txBody>
      </p:sp>
      <p:sp>
        <p:nvSpPr>
          <p:cNvPr id="71" name="Google Shape;71;p14"/>
          <p:cNvSpPr txBox="1"/>
          <p:nvPr>
            <p:ph idx="1" type="body"/>
          </p:nvPr>
        </p:nvSpPr>
        <p:spPr>
          <a:xfrm>
            <a:off x="229075" y="1594025"/>
            <a:ext cx="853500" cy="26811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lang="en" sz="3558"/>
              <a:t>CEC Credits</a:t>
            </a:r>
            <a:endParaRPr sz="3558"/>
          </a:p>
          <a:p>
            <a:pPr indent="0" lvl="0" marL="0" rtl="0" algn="l">
              <a:spcBef>
                <a:spcPts val="1200"/>
              </a:spcBef>
              <a:spcAft>
                <a:spcPts val="0"/>
              </a:spcAft>
              <a:buNone/>
            </a:pPr>
            <a:r>
              <a:rPr lang="en" sz="3558"/>
              <a:t> =</a:t>
            </a:r>
            <a:endParaRPr sz="3558"/>
          </a:p>
          <a:p>
            <a:pPr indent="0" lvl="0" marL="0" rtl="0" algn="l">
              <a:spcBef>
                <a:spcPts val="1200"/>
              </a:spcBef>
              <a:spcAft>
                <a:spcPts val="0"/>
              </a:spcAft>
              <a:buNone/>
            </a:pPr>
            <a:r>
              <a:rPr lang="en" sz="3558"/>
              <a:t> MOC Points</a:t>
            </a:r>
            <a:endParaRPr sz="3558"/>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2" name="Google Shape;72;p14"/>
          <p:cNvPicPr preferRelativeResize="0"/>
          <p:nvPr/>
        </p:nvPicPr>
        <p:blipFill>
          <a:blip r:embed="rId3">
            <a:alphaModFix/>
          </a:blip>
          <a:stretch>
            <a:fillRect/>
          </a:stretch>
        </p:blipFill>
        <p:spPr>
          <a:xfrm>
            <a:off x="1148362" y="1311300"/>
            <a:ext cx="7995636" cy="3662576"/>
          </a:xfrm>
          <a:prstGeom prst="rect">
            <a:avLst/>
          </a:prstGeom>
          <a:noFill/>
          <a:ln>
            <a:noFill/>
          </a:ln>
        </p:spPr>
      </p:pic>
      <p:pic>
        <p:nvPicPr>
          <p:cNvPr id="73" name="Google Shape;73;p14"/>
          <p:cNvPicPr preferRelativeResize="0"/>
          <p:nvPr/>
        </p:nvPicPr>
        <p:blipFill>
          <a:blip r:embed="rId4">
            <a:alphaModFix/>
          </a:blip>
          <a:stretch>
            <a:fillRect/>
          </a:stretch>
        </p:blipFill>
        <p:spPr>
          <a:xfrm>
            <a:off x="1148350" y="1896500"/>
            <a:ext cx="985175" cy="3018651"/>
          </a:xfrm>
          <a:prstGeom prst="rect">
            <a:avLst/>
          </a:prstGeom>
          <a:noFill/>
          <a:ln>
            <a:noFill/>
          </a:ln>
        </p:spPr>
      </p:pic>
      <p:sp>
        <p:nvSpPr>
          <p:cNvPr id="74" name="Google Shape;74;p14"/>
          <p:cNvSpPr/>
          <p:nvPr/>
        </p:nvSpPr>
        <p:spPr>
          <a:xfrm>
            <a:off x="2372775" y="2842525"/>
            <a:ext cx="985200" cy="913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4"/>
          <p:cNvPicPr preferRelativeResize="0"/>
          <p:nvPr/>
        </p:nvPicPr>
        <p:blipFill rotWithShape="1">
          <a:blip r:embed="rId5">
            <a:alphaModFix/>
          </a:blip>
          <a:srcRect b="5468" l="0" r="0" t="6324"/>
          <a:stretch/>
        </p:blipFill>
        <p:spPr>
          <a:xfrm>
            <a:off x="4648175" y="1992900"/>
            <a:ext cx="4269449" cy="2825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 little weird</a:t>
            </a:r>
            <a:endParaRPr/>
          </a:p>
        </p:txBody>
      </p:sp>
      <p:sp>
        <p:nvSpPr>
          <p:cNvPr id="201" name="Google Shape;201;p32"/>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 JC = 0.01 points</a:t>
            </a:r>
            <a:endParaRPr/>
          </a:p>
          <a:p>
            <a:pPr indent="0" lvl="0" marL="0" rtl="0" algn="l">
              <a:spcBef>
                <a:spcPts val="1200"/>
              </a:spcBef>
              <a:spcAft>
                <a:spcPts val="0"/>
              </a:spcAft>
              <a:buNone/>
            </a:pPr>
            <a:r>
              <a:rPr lang="en"/>
              <a:t>Minimum of 4 per year X 10 years</a:t>
            </a:r>
            <a:endParaRPr/>
          </a:p>
          <a:p>
            <a:pPr indent="0" lvl="0" marL="0" rtl="0" algn="l">
              <a:spcBef>
                <a:spcPts val="1200"/>
              </a:spcBef>
              <a:spcAft>
                <a:spcPts val="1200"/>
              </a:spcAft>
              <a:buNone/>
            </a:pPr>
            <a:r>
              <a:rPr lang="en"/>
              <a:t> = 0.4 points </a:t>
            </a:r>
            <a:endParaRPr/>
          </a:p>
        </p:txBody>
      </p:sp>
      <p:pic>
        <p:nvPicPr>
          <p:cNvPr id="202" name="Google Shape;202;p32"/>
          <p:cNvPicPr preferRelativeResize="0"/>
          <p:nvPr/>
        </p:nvPicPr>
        <p:blipFill rotWithShape="1">
          <a:blip r:embed="rId3">
            <a:alphaModFix/>
          </a:blip>
          <a:srcRect b="7927" l="5085" r="5851" t="44058"/>
          <a:stretch/>
        </p:blipFill>
        <p:spPr>
          <a:xfrm>
            <a:off x="2952100" y="1951900"/>
            <a:ext cx="5510900" cy="2323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3"/>
          <p:cNvPicPr preferRelativeResize="0"/>
          <p:nvPr/>
        </p:nvPicPr>
        <p:blipFill>
          <a:blip r:embed="rId3">
            <a:alphaModFix/>
          </a:blip>
          <a:stretch>
            <a:fillRect/>
          </a:stretch>
        </p:blipFill>
        <p:spPr>
          <a:xfrm>
            <a:off x="827675" y="1538975"/>
            <a:ext cx="8229350" cy="3543625"/>
          </a:xfrm>
          <a:prstGeom prst="rect">
            <a:avLst/>
          </a:prstGeom>
          <a:noFill/>
          <a:ln>
            <a:noFill/>
          </a:ln>
        </p:spPr>
      </p:pic>
      <p:sp>
        <p:nvSpPr>
          <p:cNvPr id="208" name="Google Shape;208;p33"/>
          <p:cNvSpPr/>
          <p:nvPr/>
        </p:nvSpPr>
        <p:spPr>
          <a:xfrm>
            <a:off x="6529300" y="2015775"/>
            <a:ext cx="1843200" cy="6321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3"/>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Journal Club</a:t>
            </a:r>
            <a:endParaRPr/>
          </a:p>
        </p:txBody>
      </p:sp>
      <p:sp>
        <p:nvSpPr>
          <p:cNvPr id="210" name="Google Shape;210;p33"/>
          <p:cNvSpPr txBox="1"/>
          <p:nvPr>
            <p:ph idx="1" type="body"/>
          </p:nvPr>
        </p:nvSpPr>
        <p:spPr>
          <a:xfrm>
            <a:off x="3068700" y="180375"/>
            <a:ext cx="5208900" cy="900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100"/>
              <a:t>They all start with “continuing education…don’t let it confuse you.</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Scroll down</a:t>
            </a:r>
            <a:endParaRPr/>
          </a:p>
        </p:txBody>
      </p:sp>
      <p:sp>
        <p:nvSpPr>
          <p:cNvPr id="216" name="Google Shape;216;p34"/>
          <p:cNvSpPr txBox="1"/>
          <p:nvPr>
            <p:ph idx="1" type="body"/>
          </p:nvPr>
        </p:nvSpPr>
        <p:spPr>
          <a:xfrm>
            <a:off x="387900" y="1594025"/>
            <a:ext cx="1219800" cy="319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just like before.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Year &amp; Month</a:t>
            </a:r>
            <a:endParaRPr/>
          </a:p>
        </p:txBody>
      </p:sp>
      <p:pic>
        <p:nvPicPr>
          <p:cNvPr id="217" name="Google Shape;217;p34"/>
          <p:cNvPicPr preferRelativeResize="0"/>
          <p:nvPr/>
        </p:nvPicPr>
        <p:blipFill>
          <a:blip r:embed="rId3">
            <a:alphaModFix/>
          </a:blip>
          <a:stretch>
            <a:fillRect/>
          </a:stretch>
        </p:blipFill>
        <p:spPr>
          <a:xfrm>
            <a:off x="1607825" y="1450622"/>
            <a:ext cx="7438124" cy="3632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Scroll down</a:t>
            </a:r>
            <a:endParaRPr/>
          </a:p>
        </p:txBody>
      </p:sp>
      <p:sp>
        <p:nvSpPr>
          <p:cNvPr id="223" name="Google Shape;223;p35"/>
          <p:cNvSpPr txBox="1"/>
          <p:nvPr>
            <p:ph idx="1" type="body"/>
          </p:nvPr>
        </p:nvSpPr>
        <p:spPr>
          <a:xfrm>
            <a:off x="387900" y="149617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Ignore yellow box!</a:t>
            </a:r>
            <a:endParaRPr/>
          </a:p>
          <a:p>
            <a:pPr indent="0" lvl="0" marL="0" rtl="0" algn="l">
              <a:spcBef>
                <a:spcPts val="1200"/>
              </a:spcBef>
              <a:spcAft>
                <a:spcPts val="1200"/>
              </a:spcAft>
              <a:buNone/>
            </a:pPr>
            <a:r>
              <a:rPr lang="en"/>
              <a:t>1 JC = 0.01 points</a:t>
            </a:r>
            <a:endParaRPr/>
          </a:p>
        </p:txBody>
      </p:sp>
      <p:pic>
        <p:nvPicPr>
          <p:cNvPr id="224" name="Google Shape;224;p35"/>
          <p:cNvPicPr preferRelativeResize="0"/>
          <p:nvPr/>
        </p:nvPicPr>
        <p:blipFill>
          <a:blip r:embed="rId3">
            <a:alphaModFix/>
          </a:blip>
          <a:stretch>
            <a:fillRect/>
          </a:stretch>
        </p:blipFill>
        <p:spPr>
          <a:xfrm>
            <a:off x="1342700" y="2233553"/>
            <a:ext cx="7692399" cy="28010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6"/>
          <p:cNvPicPr preferRelativeResize="0"/>
          <p:nvPr/>
        </p:nvPicPr>
        <p:blipFill>
          <a:blip r:embed="rId3">
            <a:alphaModFix/>
          </a:blip>
          <a:stretch>
            <a:fillRect/>
          </a:stretch>
        </p:blipFill>
        <p:spPr>
          <a:xfrm>
            <a:off x="152400" y="152400"/>
            <a:ext cx="8839198" cy="3887663"/>
          </a:xfrm>
          <a:prstGeom prst="rect">
            <a:avLst/>
          </a:prstGeom>
          <a:noFill/>
          <a:ln>
            <a:noFill/>
          </a:ln>
        </p:spPr>
      </p:pic>
      <p:sp>
        <p:nvSpPr>
          <p:cNvPr id="230" name="Google Shape;230;p36"/>
          <p:cNvSpPr txBox="1"/>
          <p:nvPr/>
        </p:nvSpPr>
        <p:spPr>
          <a:xfrm>
            <a:off x="942975" y="1200150"/>
            <a:ext cx="617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1" name="Google Shape;231;p36"/>
          <p:cNvPicPr preferRelativeResize="0"/>
          <p:nvPr/>
        </p:nvPicPr>
        <p:blipFill>
          <a:blip r:embed="rId4">
            <a:alphaModFix/>
          </a:blip>
          <a:stretch>
            <a:fillRect/>
          </a:stretch>
        </p:blipFill>
        <p:spPr>
          <a:xfrm>
            <a:off x="3418900" y="1427575"/>
            <a:ext cx="5572700" cy="3501625"/>
          </a:xfrm>
          <a:prstGeom prst="rect">
            <a:avLst/>
          </a:prstGeom>
          <a:noFill/>
          <a:ln cap="flat" cmpd="sng" w="38100">
            <a:solidFill>
              <a:srgbClr val="FF0000"/>
            </a:solidFill>
            <a:prstDash val="dashDot"/>
            <a:round/>
            <a:headEnd len="sm" w="sm" type="none"/>
            <a:tailEnd len="sm" w="sm" type="none"/>
          </a:ln>
        </p:spPr>
      </p:pic>
      <p:cxnSp>
        <p:nvCxnSpPr>
          <p:cNvPr id="232" name="Google Shape;232;p36"/>
          <p:cNvCxnSpPr>
            <a:endCxn id="231" idx="1"/>
          </p:cNvCxnSpPr>
          <p:nvPr/>
        </p:nvCxnSpPr>
        <p:spPr>
          <a:xfrm flipH="1" rot="10800000">
            <a:off x="1682200" y="3178387"/>
            <a:ext cx="1736700" cy="593400"/>
          </a:xfrm>
          <a:prstGeom prst="straightConnector1">
            <a:avLst/>
          </a:prstGeom>
          <a:noFill/>
          <a:ln cap="flat" cmpd="sng" w="76200">
            <a:solidFill>
              <a:srgbClr val="FF0000"/>
            </a:solidFill>
            <a:prstDash val="solid"/>
            <a:round/>
            <a:headEnd len="med" w="med" type="none"/>
            <a:tailEnd len="med" w="med" type="triangle"/>
          </a:ln>
        </p:spPr>
      </p:cxnSp>
      <p:sp>
        <p:nvSpPr>
          <p:cNvPr id="233" name="Google Shape;233;p36"/>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Remember to screenshot!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Apply for Additional Points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Additional Points</a:t>
            </a:r>
            <a:endParaRPr/>
          </a:p>
        </p:txBody>
      </p:sp>
      <p:sp>
        <p:nvSpPr>
          <p:cNvPr id="244" name="Google Shape;244;p38"/>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Categories</a:t>
            </a:r>
            <a:endParaRPr/>
          </a:p>
          <a:p>
            <a:pPr indent="0" lvl="0" marL="0" rtl="0" algn="l">
              <a:spcBef>
                <a:spcPts val="1200"/>
              </a:spcBef>
              <a:spcAft>
                <a:spcPts val="0"/>
              </a:spcAft>
              <a:buNone/>
            </a:pPr>
            <a:r>
              <a:rPr lang="en"/>
              <a:t>We covered </a:t>
            </a:r>
            <a:endParaRPr/>
          </a:p>
          <a:p>
            <a:pPr indent="-304800" lvl="0" marL="457200" rtl="0" algn="l">
              <a:spcBef>
                <a:spcPts val="1200"/>
              </a:spcBef>
              <a:spcAft>
                <a:spcPts val="0"/>
              </a:spcAft>
              <a:buSzPts val="1200"/>
              <a:buAutoNum type="arabicPeriod"/>
            </a:pPr>
            <a:r>
              <a:rPr lang="en"/>
              <a:t>Required CE</a:t>
            </a:r>
            <a:endParaRPr/>
          </a:p>
          <a:p>
            <a:pPr indent="-304800" lvl="0" marL="457200" rtl="0" algn="l">
              <a:spcBef>
                <a:spcPts val="0"/>
              </a:spcBef>
              <a:spcAft>
                <a:spcPts val="0"/>
              </a:spcAft>
              <a:buSzPts val="1200"/>
              <a:buAutoNum type="arabicPeriod"/>
            </a:pPr>
            <a:r>
              <a:rPr lang="en"/>
              <a:t>Journal Club</a:t>
            </a:r>
            <a:endParaRPr/>
          </a:p>
          <a:p>
            <a:pPr indent="0" lvl="0" marL="0" rtl="0" algn="l">
              <a:spcBef>
                <a:spcPts val="1200"/>
              </a:spcBef>
              <a:spcAft>
                <a:spcPts val="0"/>
              </a:spcAft>
              <a:buNone/>
            </a:pPr>
            <a:r>
              <a:rPr lang="en"/>
              <a:t>now</a:t>
            </a:r>
            <a:endParaRPr/>
          </a:p>
          <a:p>
            <a:pPr indent="-304800" lvl="0" marL="457200" rtl="0" algn="l">
              <a:spcBef>
                <a:spcPts val="1200"/>
              </a:spcBef>
              <a:spcAft>
                <a:spcPts val="0"/>
              </a:spcAft>
              <a:buSzPts val="1200"/>
              <a:buAutoNum type="arabicPeriod"/>
            </a:pPr>
            <a:r>
              <a:rPr lang="en"/>
              <a:t>Additional Points</a:t>
            </a:r>
            <a:endParaRPr/>
          </a:p>
        </p:txBody>
      </p:sp>
      <p:pic>
        <p:nvPicPr>
          <p:cNvPr id="245" name="Google Shape;245;p38"/>
          <p:cNvPicPr preferRelativeResize="0"/>
          <p:nvPr/>
        </p:nvPicPr>
        <p:blipFill>
          <a:blip r:embed="rId3">
            <a:alphaModFix/>
          </a:blip>
          <a:stretch>
            <a:fillRect/>
          </a:stretch>
        </p:blipFill>
        <p:spPr>
          <a:xfrm>
            <a:off x="3500700" y="555600"/>
            <a:ext cx="5643300" cy="4221558"/>
          </a:xfrm>
          <a:prstGeom prst="rect">
            <a:avLst/>
          </a:prstGeom>
          <a:noFill/>
          <a:ln>
            <a:noFill/>
          </a:ln>
        </p:spPr>
      </p:pic>
      <p:cxnSp>
        <p:nvCxnSpPr>
          <p:cNvPr id="246" name="Google Shape;246;p38"/>
          <p:cNvCxnSpPr/>
          <p:nvPr/>
        </p:nvCxnSpPr>
        <p:spPr>
          <a:xfrm flipH="1" rot="10800000">
            <a:off x="2209650" y="2288000"/>
            <a:ext cx="1761600" cy="11091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Additional Points</a:t>
            </a:r>
            <a:endParaRPr/>
          </a:p>
        </p:txBody>
      </p:sp>
      <p:sp>
        <p:nvSpPr>
          <p:cNvPr id="252" name="Google Shape;252;p39"/>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Multiple Activity Options! </a:t>
            </a:r>
            <a:endParaRPr/>
          </a:p>
          <a:p>
            <a:pPr indent="-304800" lvl="0" marL="457200" rtl="0" algn="l">
              <a:spcBef>
                <a:spcPts val="1200"/>
              </a:spcBef>
              <a:spcAft>
                <a:spcPts val="0"/>
              </a:spcAft>
              <a:buSzPts val="1200"/>
              <a:buAutoNum type="arabicPeriod"/>
            </a:pPr>
            <a:r>
              <a:rPr lang="en"/>
              <a:t>Attend ABVP Symposium </a:t>
            </a:r>
            <a:endParaRPr/>
          </a:p>
          <a:p>
            <a:pPr indent="-304800" lvl="0" marL="457200" rtl="0" algn="l">
              <a:spcBef>
                <a:spcPts val="0"/>
              </a:spcBef>
              <a:spcAft>
                <a:spcPts val="0"/>
              </a:spcAft>
              <a:buSzPts val="1200"/>
              <a:buAutoNum type="arabicPeriod"/>
            </a:pPr>
            <a:r>
              <a:rPr lang="en"/>
              <a:t>Volunteer on Committees</a:t>
            </a:r>
            <a:endParaRPr/>
          </a:p>
          <a:p>
            <a:pPr indent="-304800" lvl="0" marL="457200" rtl="0" algn="l">
              <a:spcBef>
                <a:spcPts val="0"/>
              </a:spcBef>
              <a:spcAft>
                <a:spcPts val="0"/>
              </a:spcAft>
              <a:buSzPts val="1200"/>
              <a:buAutoNum type="arabicPeriod"/>
            </a:pPr>
            <a:r>
              <a:rPr lang="en"/>
              <a:t>Additional</a:t>
            </a:r>
            <a:r>
              <a:rPr lang="en"/>
              <a:t> CE RVS</a:t>
            </a:r>
            <a:endParaRPr/>
          </a:p>
          <a:p>
            <a:pPr indent="-304800" lvl="0" marL="457200" rtl="0" algn="l">
              <a:spcBef>
                <a:spcPts val="0"/>
              </a:spcBef>
              <a:spcAft>
                <a:spcPts val="0"/>
              </a:spcAft>
              <a:buSzPts val="1200"/>
              <a:buAutoNum type="arabicPeriod"/>
            </a:pPr>
            <a:r>
              <a:rPr lang="en"/>
              <a:t>Additional CE NON-RVS</a:t>
            </a:r>
            <a:endParaRPr/>
          </a:p>
          <a:p>
            <a:pPr indent="-304800" lvl="0" marL="457200" rtl="0" algn="l">
              <a:spcBef>
                <a:spcPts val="0"/>
              </a:spcBef>
              <a:spcAft>
                <a:spcPts val="0"/>
              </a:spcAft>
              <a:buSzPts val="1200"/>
              <a:buAutoNum type="arabicPeriod"/>
            </a:pPr>
            <a:r>
              <a:rPr lang="en"/>
              <a:t>Give Lectures</a:t>
            </a:r>
            <a:endParaRPr/>
          </a:p>
          <a:p>
            <a:pPr indent="-304800" lvl="0" marL="457200" rtl="0" algn="l">
              <a:spcBef>
                <a:spcPts val="0"/>
              </a:spcBef>
              <a:spcAft>
                <a:spcPts val="0"/>
              </a:spcAft>
              <a:buSzPts val="1200"/>
              <a:buAutoNum type="arabicPeriod"/>
            </a:pPr>
            <a:r>
              <a:rPr lang="en"/>
              <a:t>Carry over MOC Points</a:t>
            </a:r>
            <a:endParaRPr/>
          </a:p>
          <a:p>
            <a:pPr indent="-304800" lvl="0" marL="457200" rtl="0" algn="l">
              <a:spcBef>
                <a:spcPts val="0"/>
              </a:spcBef>
              <a:spcAft>
                <a:spcPts val="0"/>
              </a:spcAft>
              <a:buSzPts val="1200"/>
              <a:buAutoNum type="arabicPeriod"/>
            </a:pPr>
            <a:r>
              <a:rPr lang="en"/>
              <a:t>Pass the Exam</a:t>
            </a:r>
            <a:endParaRPr/>
          </a:p>
          <a:p>
            <a:pPr indent="-304800" lvl="0" marL="457200" rtl="0" algn="l">
              <a:spcBef>
                <a:spcPts val="0"/>
              </a:spcBef>
              <a:spcAft>
                <a:spcPts val="0"/>
              </a:spcAft>
              <a:buSzPts val="1200"/>
              <a:buAutoNum type="arabicPeriod"/>
            </a:pPr>
            <a:r>
              <a:rPr lang="en"/>
              <a:t>Publish</a:t>
            </a:r>
            <a:endParaRPr/>
          </a:p>
          <a:p>
            <a:pPr indent="-304800" lvl="0" marL="457200" rtl="0" algn="l">
              <a:spcBef>
                <a:spcPts val="0"/>
              </a:spcBef>
              <a:spcAft>
                <a:spcPts val="0"/>
              </a:spcAft>
              <a:buSzPts val="1200"/>
              <a:buAutoNum type="arabicPeriod"/>
            </a:pPr>
            <a:r>
              <a:rPr lang="en"/>
              <a:t>Second Specialty</a:t>
            </a:r>
            <a:endParaRPr/>
          </a:p>
          <a:p>
            <a:pPr indent="-304800" lvl="0" marL="457200" rtl="0" algn="l">
              <a:spcBef>
                <a:spcPts val="0"/>
              </a:spcBef>
              <a:spcAft>
                <a:spcPts val="0"/>
              </a:spcAft>
              <a:buSzPts val="1200"/>
              <a:buAutoNum type="arabicPeriod"/>
            </a:pPr>
            <a:r>
              <a:rPr lang="en"/>
              <a:t>Successful Mentorship</a:t>
            </a:r>
            <a:endParaRPr/>
          </a:p>
        </p:txBody>
      </p:sp>
      <p:pic>
        <p:nvPicPr>
          <p:cNvPr id="253" name="Google Shape;253;p39"/>
          <p:cNvPicPr preferRelativeResize="0"/>
          <p:nvPr/>
        </p:nvPicPr>
        <p:blipFill>
          <a:blip r:embed="rId3">
            <a:alphaModFix/>
          </a:blip>
          <a:stretch>
            <a:fillRect/>
          </a:stretch>
        </p:blipFill>
        <p:spPr>
          <a:xfrm>
            <a:off x="3500700" y="555600"/>
            <a:ext cx="5643300" cy="4221558"/>
          </a:xfrm>
          <a:prstGeom prst="rect">
            <a:avLst/>
          </a:prstGeom>
          <a:noFill/>
          <a:ln>
            <a:noFill/>
          </a:ln>
        </p:spPr>
      </p:pic>
      <p:cxnSp>
        <p:nvCxnSpPr>
          <p:cNvPr id="254" name="Google Shape;254;p39"/>
          <p:cNvCxnSpPr/>
          <p:nvPr/>
        </p:nvCxnSpPr>
        <p:spPr>
          <a:xfrm>
            <a:off x="2242250" y="1831225"/>
            <a:ext cx="1663800" cy="771900"/>
          </a:xfrm>
          <a:prstGeom prst="straightConnector1">
            <a:avLst/>
          </a:prstGeom>
          <a:noFill/>
          <a:ln cap="flat" cmpd="sng" w="38100">
            <a:solidFill>
              <a:srgbClr val="FF0000"/>
            </a:solidFill>
            <a:prstDash val="solid"/>
            <a:round/>
            <a:headEnd len="med" w="med" type="none"/>
            <a:tailEnd len="med" w="med" type="triangle"/>
          </a:ln>
        </p:spPr>
      </p:cxnSp>
      <p:sp>
        <p:nvSpPr>
          <p:cNvPr id="255" name="Google Shape;255;p39"/>
          <p:cNvSpPr txBox="1"/>
          <p:nvPr/>
        </p:nvSpPr>
        <p:spPr>
          <a:xfrm>
            <a:off x="339275" y="4321400"/>
            <a:ext cx="2675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Read the details in the handbook!</a:t>
            </a:r>
            <a:endParaRPr sz="1200">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00"/>
              <a:t>ABVP Volunteerism</a:t>
            </a:r>
            <a:endParaRPr sz="2400"/>
          </a:p>
        </p:txBody>
      </p:sp>
      <p:sp>
        <p:nvSpPr>
          <p:cNvPr id="261" name="Google Shape;261;p4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Char char="●"/>
            </a:pPr>
            <a:r>
              <a:rPr lang="en"/>
              <a:t>You may earn 25 points per committee per year for active service in an official ABVP committee or position. </a:t>
            </a:r>
            <a:endParaRPr/>
          </a:p>
          <a:p>
            <a:pPr indent="-308610" lvl="0" marL="457200" rtl="0" algn="l">
              <a:spcBef>
                <a:spcPts val="1000"/>
              </a:spcBef>
              <a:spcAft>
                <a:spcPts val="0"/>
              </a:spcAft>
              <a:buSzPct val="100000"/>
              <a:buChar char="●"/>
            </a:pPr>
            <a:r>
              <a:rPr lang="en"/>
              <a:t>Duties may vary and will be established by the committee chair or vice chair. </a:t>
            </a:r>
            <a:endParaRPr/>
          </a:p>
          <a:p>
            <a:pPr indent="-308610" lvl="0" marL="457200" rtl="0" algn="l">
              <a:spcBef>
                <a:spcPts val="1000"/>
              </a:spcBef>
              <a:spcAft>
                <a:spcPts val="0"/>
              </a:spcAft>
              <a:buSzPct val="100000"/>
              <a:buChar char="●"/>
            </a:pPr>
            <a:r>
              <a:rPr lang="en"/>
              <a:t>Complete this form </a:t>
            </a:r>
            <a:r>
              <a:rPr lang="en" u="sng">
                <a:solidFill>
                  <a:schemeClr val="hlink"/>
                </a:solidFill>
                <a:hlinkClick r:id="rId3"/>
              </a:rPr>
              <a:t>https://forms.gle/yvqSQoQ4PANSTGqg8</a:t>
            </a:r>
            <a:r>
              <a:rPr lang="en"/>
              <a:t>  if you are interested in volunteering. </a:t>
            </a:r>
            <a:endParaRPr/>
          </a:p>
          <a:p>
            <a:pPr indent="-308610" lvl="0" marL="457200" rtl="0" algn="l">
              <a:spcBef>
                <a:spcPts val="1000"/>
              </a:spcBef>
              <a:spcAft>
                <a:spcPts val="0"/>
              </a:spcAft>
              <a:buSzPct val="100000"/>
              <a:buChar char="●"/>
            </a:pPr>
            <a:r>
              <a:rPr lang="en"/>
              <a:t>All Committee Chairs are responsible for submitting a list of the names and emails of their volunteers to the MOC Chair annually for point credit. The list is due June 30  for the preceding volunteer year.</a:t>
            </a:r>
            <a:endParaRPr/>
          </a:p>
          <a:p>
            <a:pPr indent="-308610" lvl="0" marL="457200" rtl="0" algn="l">
              <a:spcBef>
                <a:spcPts val="1000"/>
              </a:spcBef>
              <a:spcAft>
                <a:spcPts val="0"/>
              </a:spcAft>
              <a:buSzPct val="100000"/>
              <a:buChar char="●"/>
            </a:pPr>
            <a:r>
              <a:rPr lang="en"/>
              <a:t>The volunteer year is from July 1 of one year to June 30 of the following year.  Diplomates who have volunteered will receive an email, from the MOC Chair, once all the Committee Chairs submit the lists at the end of the volunteer year. </a:t>
            </a:r>
            <a:endParaRPr/>
          </a:p>
          <a:p>
            <a:pPr indent="-308610" lvl="0" marL="457200" rtl="0" algn="l">
              <a:spcBef>
                <a:spcPts val="1000"/>
              </a:spcBef>
              <a:spcAft>
                <a:spcPts val="1000"/>
              </a:spcAft>
              <a:buSzPct val="100000"/>
              <a:buChar char="●"/>
            </a:pPr>
            <a:r>
              <a:rPr lang="en"/>
              <a:t>Point requests may be submitted in Prolydian by the diplomate once the diplomate receives confirmation of participation (attach a screenshot of the email from the MOC Chair). They will be verified with the MOC Committee (Vice) Chairs for membership and contribution to a standing committee.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en" sz="2400">
                <a:latin typeface="Roboto"/>
                <a:ea typeface="Roboto"/>
                <a:cs typeface="Roboto"/>
                <a:sym typeface="Roboto"/>
              </a:rPr>
              <a:t>ABVP Symposium attendance</a:t>
            </a:r>
            <a:endParaRPr sz="2400"/>
          </a:p>
        </p:txBody>
      </p:sp>
      <p:sp>
        <p:nvSpPr>
          <p:cNvPr id="267" name="Google Shape;267;p4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25 Points per year.</a:t>
            </a:r>
            <a:endParaRPr/>
          </a:p>
          <a:p>
            <a:pPr indent="-342900" lvl="0" marL="457200" rtl="0" algn="l">
              <a:spcBef>
                <a:spcPts val="1000"/>
              </a:spcBef>
              <a:spcAft>
                <a:spcPts val="0"/>
              </a:spcAft>
              <a:buSzPts val="1800"/>
              <a:buChar char="●"/>
            </a:pPr>
            <a:r>
              <a:rPr lang="en"/>
              <a:t>These points are in addition to any points submitted for actual lectures attended.</a:t>
            </a:r>
            <a:endParaRPr/>
          </a:p>
          <a:p>
            <a:pPr indent="-342900" lvl="0" marL="457200" rtl="0" algn="l">
              <a:spcBef>
                <a:spcPts val="1000"/>
              </a:spcBef>
              <a:spcAft>
                <a:spcPts val="1000"/>
              </a:spcAft>
              <a:buSzPts val="1800"/>
              <a:buChar char="●"/>
            </a:pPr>
            <a:r>
              <a:rPr lang="en"/>
              <a:t>Upload the certificate.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5"/>
          <p:cNvPicPr preferRelativeResize="0"/>
          <p:nvPr/>
        </p:nvPicPr>
        <p:blipFill>
          <a:blip r:embed="rId3">
            <a:alphaModFix/>
          </a:blip>
          <a:stretch>
            <a:fillRect/>
          </a:stretch>
        </p:blipFill>
        <p:spPr>
          <a:xfrm>
            <a:off x="152400" y="152400"/>
            <a:ext cx="8839198" cy="4066403"/>
          </a:xfrm>
          <a:prstGeom prst="rect">
            <a:avLst/>
          </a:prstGeom>
          <a:noFill/>
          <a:ln>
            <a:noFill/>
          </a:ln>
        </p:spPr>
      </p:pic>
      <p:sp>
        <p:nvSpPr>
          <p:cNvPr id="81" name="Google Shape;81;p15"/>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It will look like this.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457200" rtl="0" algn="l">
              <a:lnSpc>
                <a:spcPct val="115000"/>
              </a:lnSpc>
              <a:spcBef>
                <a:spcPts val="0"/>
              </a:spcBef>
              <a:spcAft>
                <a:spcPts val="1200"/>
              </a:spcAft>
              <a:buNone/>
            </a:pPr>
            <a:r>
              <a:rPr lang="en" sz="2400">
                <a:latin typeface="Roboto"/>
                <a:ea typeface="Roboto"/>
                <a:cs typeface="Roboto"/>
                <a:sym typeface="Roboto"/>
              </a:rPr>
              <a:t>Publication in peer reviewed journals</a:t>
            </a:r>
            <a:endParaRPr sz="2400">
              <a:latin typeface="Roboto"/>
              <a:ea typeface="Roboto"/>
              <a:cs typeface="Roboto"/>
              <a:sym typeface="Roboto"/>
            </a:endParaRPr>
          </a:p>
        </p:txBody>
      </p:sp>
      <p:sp>
        <p:nvSpPr>
          <p:cNvPr id="273" name="Google Shape;273;p4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25 points per publication.</a:t>
            </a:r>
            <a:endParaRPr/>
          </a:p>
          <a:p>
            <a:pPr indent="-342900" lvl="0" marL="457200" rtl="0" algn="l">
              <a:spcBef>
                <a:spcPts val="1000"/>
              </a:spcBef>
              <a:spcAft>
                <a:spcPts val="0"/>
              </a:spcAft>
              <a:buSzPts val="1800"/>
              <a:buChar char="●"/>
            </a:pPr>
            <a:r>
              <a:rPr lang="en"/>
              <a:t>Guidelines are acceptable if published in a peer reviewed journal and in your RVS.</a:t>
            </a:r>
            <a:endParaRPr/>
          </a:p>
          <a:p>
            <a:pPr indent="-342900" lvl="0" marL="457200" rtl="0" algn="l">
              <a:spcBef>
                <a:spcPts val="1000"/>
              </a:spcBef>
              <a:spcAft>
                <a:spcPts val="0"/>
              </a:spcAft>
              <a:buSzPts val="1800"/>
              <a:buChar char="●"/>
            </a:pPr>
            <a:r>
              <a:rPr lang="en"/>
              <a:t>First authorship is not required.</a:t>
            </a:r>
            <a:endParaRPr/>
          </a:p>
          <a:p>
            <a:pPr indent="-342900" lvl="0" marL="457200" rtl="0" algn="l">
              <a:spcBef>
                <a:spcPts val="1000"/>
              </a:spcBef>
              <a:spcAft>
                <a:spcPts val="0"/>
              </a:spcAft>
              <a:buSzPts val="1800"/>
              <a:buChar char="●"/>
            </a:pPr>
            <a:r>
              <a:rPr lang="en"/>
              <a:t>Letters to the editor are not acceptable.</a:t>
            </a:r>
            <a:endParaRPr/>
          </a:p>
          <a:p>
            <a:pPr indent="-342900" lvl="0" marL="457200" rtl="0" algn="l">
              <a:spcBef>
                <a:spcPts val="1000"/>
              </a:spcBef>
              <a:spcAft>
                <a:spcPts val="1000"/>
              </a:spcAft>
              <a:buSzPts val="1800"/>
              <a:buChar char="●"/>
            </a:pPr>
            <a:r>
              <a:rPr lang="en"/>
              <a:t>Book chapters are not acceptable.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en" sz="2400">
                <a:latin typeface="Roboto"/>
                <a:ea typeface="Roboto"/>
                <a:cs typeface="Roboto"/>
                <a:sym typeface="Roboto"/>
              </a:rPr>
              <a:t>Lectures </a:t>
            </a:r>
            <a:endParaRPr sz="2400"/>
          </a:p>
        </p:txBody>
      </p:sp>
      <p:sp>
        <p:nvSpPr>
          <p:cNvPr id="279" name="Google Shape;279;p4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25 points per year. 1 Lecture = 25 points.</a:t>
            </a:r>
            <a:endParaRPr sz="1400"/>
          </a:p>
          <a:p>
            <a:pPr indent="-317500" lvl="0" marL="457200" rtl="0" algn="l">
              <a:spcBef>
                <a:spcPts val="1000"/>
              </a:spcBef>
              <a:spcAft>
                <a:spcPts val="0"/>
              </a:spcAft>
              <a:buSzPts val="1400"/>
              <a:buChar char="●"/>
            </a:pPr>
            <a:r>
              <a:rPr lang="en" sz="1400"/>
              <a:t>Given to veterinarians/veterinary students or veterinary technicians/technician students</a:t>
            </a:r>
            <a:endParaRPr sz="1400"/>
          </a:p>
          <a:p>
            <a:pPr indent="-317500" lvl="1" marL="914400" rtl="0" algn="l">
              <a:spcBef>
                <a:spcPts val="1000"/>
              </a:spcBef>
              <a:spcAft>
                <a:spcPts val="0"/>
              </a:spcAft>
              <a:buSzPts val="1400"/>
              <a:buChar char="○"/>
            </a:pPr>
            <a:r>
              <a:rPr lang="en"/>
              <a:t>Lectures to non-medical audiences such as breeders, farriers, etc., are not acceptable.</a:t>
            </a:r>
            <a:endParaRPr/>
          </a:p>
          <a:p>
            <a:pPr indent="-317500" lvl="1" marL="914400" rtl="0" algn="l">
              <a:spcBef>
                <a:spcPts val="1000"/>
              </a:spcBef>
              <a:spcAft>
                <a:spcPts val="0"/>
              </a:spcAft>
              <a:buSzPts val="1400"/>
              <a:buChar char="○"/>
            </a:pPr>
            <a:r>
              <a:rPr lang="en"/>
              <a:t>Lectures must be in your RVS.</a:t>
            </a:r>
            <a:endParaRPr/>
          </a:p>
          <a:p>
            <a:pPr indent="-317500" lvl="0" marL="457200" rtl="0" algn="l">
              <a:spcBef>
                <a:spcPts val="1000"/>
              </a:spcBef>
              <a:spcAft>
                <a:spcPts val="0"/>
              </a:spcAft>
              <a:buSzPts val="1400"/>
              <a:buChar char="●"/>
            </a:pPr>
            <a:r>
              <a:rPr lang="en" sz="1400"/>
              <a:t>Documentation of the lecture must be uploaded </a:t>
            </a:r>
            <a:endParaRPr sz="1400"/>
          </a:p>
          <a:p>
            <a:pPr indent="-317500" lvl="1" marL="914400" rtl="0" algn="l">
              <a:spcBef>
                <a:spcPts val="1000"/>
              </a:spcBef>
              <a:spcAft>
                <a:spcPts val="0"/>
              </a:spcAft>
              <a:buSzPts val="1400"/>
              <a:buChar char="○"/>
            </a:pPr>
            <a:r>
              <a:rPr lang="en"/>
              <a:t>Certificate from organizing body, official class syllabus, etc.</a:t>
            </a:r>
            <a:endParaRPr/>
          </a:p>
          <a:p>
            <a:pPr indent="-317500" lvl="1" marL="914400" rtl="0" algn="l">
              <a:spcBef>
                <a:spcPts val="1000"/>
              </a:spcBef>
              <a:spcAft>
                <a:spcPts val="0"/>
              </a:spcAft>
              <a:buSzPts val="1400"/>
              <a:buChar char="○"/>
            </a:pPr>
            <a:r>
              <a:rPr lang="en"/>
              <a:t>Do not upload PowerPoints.</a:t>
            </a:r>
            <a:endParaRPr/>
          </a:p>
          <a:p>
            <a:pPr indent="-317500" lvl="0" marL="457200" rtl="0" algn="l">
              <a:spcBef>
                <a:spcPts val="1000"/>
              </a:spcBef>
              <a:spcAft>
                <a:spcPts val="1000"/>
              </a:spcAft>
              <a:buSzPts val="1400"/>
              <a:buChar char="●"/>
            </a:pPr>
            <a:r>
              <a:rPr lang="en" sz="1400"/>
              <a:t>The same lecture may not be submitted every year for 10 years, but new lectures or substantially different lectures, may be submitted in subsequent years for a total of 250 points over a 10 year period.</a:t>
            </a: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CE over the required 250 points</a:t>
            </a:r>
            <a:endParaRPr/>
          </a:p>
        </p:txBody>
      </p:sp>
      <p:sp>
        <p:nvSpPr>
          <p:cNvPr id="285" name="Google Shape;285;p4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2 MOC points per hour.</a:t>
            </a:r>
            <a:endParaRPr/>
          </a:p>
          <a:p>
            <a:pPr indent="-342900" lvl="0" marL="457200" rtl="0" algn="l">
              <a:lnSpc>
                <a:spcPct val="115000"/>
              </a:lnSpc>
              <a:spcBef>
                <a:spcPts val="1000"/>
              </a:spcBef>
              <a:spcAft>
                <a:spcPts val="0"/>
              </a:spcAft>
              <a:buSzPts val="1800"/>
              <a:buChar char="●"/>
            </a:pPr>
            <a:r>
              <a:rPr lang="en"/>
              <a:t>There is no limit to additional hours submitted. </a:t>
            </a:r>
            <a:endParaRPr/>
          </a:p>
          <a:p>
            <a:pPr indent="-342900" lvl="0" marL="457200" rtl="0" algn="l">
              <a:lnSpc>
                <a:spcPct val="115000"/>
              </a:lnSpc>
              <a:spcBef>
                <a:spcPts val="1000"/>
              </a:spcBef>
              <a:spcAft>
                <a:spcPts val="0"/>
              </a:spcAft>
              <a:buSzPts val="1800"/>
              <a:buChar char="●"/>
            </a:pPr>
            <a:r>
              <a:rPr lang="en"/>
              <a:t>Extra hours can be in any RVS.</a:t>
            </a:r>
            <a:endParaRPr/>
          </a:p>
          <a:p>
            <a:pPr indent="-342900" lvl="0" marL="457200" rtl="0" algn="l">
              <a:lnSpc>
                <a:spcPct val="115000"/>
              </a:lnSpc>
              <a:spcBef>
                <a:spcPts val="1000"/>
              </a:spcBef>
              <a:spcAft>
                <a:spcPts val="1000"/>
              </a:spcAft>
              <a:buSzPts val="1800"/>
              <a:buChar char="●"/>
            </a:pPr>
            <a:r>
              <a:rPr lang="en"/>
              <a:t>Upload documentation as described previously in this document.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000"/>
              </a:spcAft>
              <a:buNone/>
            </a:pPr>
            <a:r>
              <a:rPr lang="en"/>
              <a:t>Successfully mentored ABVP applicant:</a:t>
            </a:r>
            <a:endParaRPr/>
          </a:p>
        </p:txBody>
      </p:sp>
      <p:sp>
        <p:nvSpPr>
          <p:cNvPr id="291" name="Google Shape;291;p4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a:bodyPr>
          <a:lstStyle/>
          <a:p>
            <a:pPr indent="-325755" lvl="0" marL="457200" rtl="0" algn="l">
              <a:lnSpc>
                <a:spcPct val="115000"/>
              </a:lnSpc>
              <a:spcBef>
                <a:spcPts val="0"/>
              </a:spcBef>
              <a:spcAft>
                <a:spcPts val="0"/>
              </a:spcAft>
              <a:buSzPct val="100000"/>
              <a:buChar char="●"/>
            </a:pPr>
            <a:r>
              <a:rPr lang="en"/>
              <a:t>125 points.</a:t>
            </a:r>
            <a:endParaRPr/>
          </a:p>
          <a:p>
            <a:pPr indent="-325755" lvl="0" marL="457200" rtl="0" algn="l">
              <a:lnSpc>
                <a:spcPct val="115000"/>
              </a:lnSpc>
              <a:spcBef>
                <a:spcPts val="1000"/>
              </a:spcBef>
              <a:spcAft>
                <a:spcPts val="0"/>
              </a:spcAft>
              <a:buSzPct val="100000"/>
              <a:buChar char="●"/>
            </a:pPr>
            <a:r>
              <a:rPr lang="en"/>
              <a:t>The ABVP encourages mentoring of those going through the certification process. </a:t>
            </a:r>
            <a:endParaRPr/>
          </a:p>
          <a:p>
            <a:pPr indent="-325755" lvl="0" marL="457200" rtl="0" algn="l">
              <a:lnSpc>
                <a:spcPct val="115000"/>
              </a:lnSpc>
              <a:spcBef>
                <a:spcPts val="1000"/>
              </a:spcBef>
              <a:spcAft>
                <a:spcPts val="0"/>
              </a:spcAft>
              <a:buSzPct val="100000"/>
              <a:buChar char="●"/>
            </a:pPr>
            <a:r>
              <a:rPr lang="en"/>
              <a:t>For the diplomate to obtain volunteer points for mentoring, the mentee (after successfully passing the exam and becoming a diplomate) must fill out this form:</a:t>
            </a:r>
            <a:r>
              <a:rPr lang="en" u="sng">
                <a:solidFill>
                  <a:schemeClr val="hlink"/>
                </a:solidFill>
                <a:hlinkClick r:id="rId3"/>
              </a:rPr>
              <a:t> Identify My Mentor</a:t>
            </a:r>
            <a:r>
              <a:rPr lang="en"/>
              <a:t>. Contact </a:t>
            </a:r>
            <a:r>
              <a:rPr lang="en" u="sng">
                <a:solidFill>
                  <a:schemeClr val="hlink"/>
                </a:solidFill>
                <a:hlinkClick r:id="rId4"/>
              </a:rPr>
              <a:t>info@abvp.com</a:t>
            </a:r>
            <a:r>
              <a:rPr lang="en"/>
              <a:t> or </a:t>
            </a:r>
            <a:r>
              <a:rPr lang="en" u="sng">
                <a:solidFill>
                  <a:schemeClr val="hlink"/>
                </a:solidFill>
                <a:hlinkClick r:id="rId5"/>
              </a:rPr>
              <a:t>MOCchair@abvp.com </a:t>
            </a:r>
            <a:r>
              <a:rPr lang="en"/>
              <a:t>with any questions.</a:t>
            </a:r>
            <a:endParaRPr/>
          </a:p>
          <a:p>
            <a:pPr indent="-325755" lvl="0" marL="457200" rtl="0" algn="l">
              <a:lnSpc>
                <a:spcPct val="115000"/>
              </a:lnSpc>
              <a:spcBef>
                <a:spcPts val="1000"/>
              </a:spcBef>
              <a:spcAft>
                <a:spcPts val="0"/>
              </a:spcAft>
              <a:buSzPct val="100000"/>
              <a:buChar char="●"/>
            </a:pPr>
            <a:r>
              <a:rPr lang="en"/>
              <a:t>The mentee can only identify one diplomate as their mentor. Points cannot be split between more than one (1) mentor. </a:t>
            </a:r>
            <a:endParaRPr/>
          </a:p>
          <a:p>
            <a:pPr indent="-325755" lvl="0" marL="457200" rtl="0" algn="l">
              <a:lnSpc>
                <a:spcPct val="115000"/>
              </a:lnSpc>
              <a:spcBef>
                <a:spcPts val="1000"/>
              </a:spcBef>
              <a:spcAft>
                <a:spcPts val="1000"/>
              </a:spcAft>
              <a:buSzPct val="100000"/>
              <a:buChar char="●"/>
            </a:pPr>
            <a:r>
              <a:rPr lang="en"/>
              <a:t>Once the mentee (new diplomate) identifies their mentor, the mentor will receive an email to upload to Prolydian as verification.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Second specialty board certification</a:t>
            </a:r>
            <a:endParaRPr/>
          </a:p>
        </p:txBody>
      </p:sp>
      <p:sp>
        <p:nvSpPr>
          <p:cNvPr id="297" name="Google Shape;297;p4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75 points.</a:t>
            </a:r>
            <a:endParaRPr/>
          </a:p>
          <a:p>
            <a:pPr indent="-342900" lvl="0" marL="457200" rtl="0" algn="l">
              <a:spcBef>
                <a:spcPts val="1000"/>
              </a:spcBef>
              <a:spcAft>
                <a:spcPts val="0"/>
              </a:spcAft>
              <a:buSzPts val="1800"/>
              <a:buChar char="●"/>
            </a:pPr>
            <a:r>
              <a:rPr lang="en"/>
              <a:t>This applies only to new board certification.</a:t>
            </a:r>
            <a:endParaRPr/>
          </a:p>
          <a:p>
            <a:pPr indent="-342900" lvl="0" marL="457200" rtl="0" algn="l">
              <a:spcBef>
                <a:spcPts val="1000"/>
              </a:spcBef>
              <a:spcAft>
                <a:spcPts val="0"/>
              </a:spcAft>
              <a:buSzPts val="1800"/>
              <a:buChar char="●"/>
            </a:pPr>
            <a:r>
              <a:rPr lang="en"/>
              <a:t>Specialty boards are those recognized by the AVMA.</a:t>
            </a:r>
            <a:endParaRPr/>
          </a:p>
          <a:p>
            <a:pPr indent="0" lvl="0" marL="0" rtl="0" algn="l">
              <a:spcBef>
                <a:spcPts val="10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Passing the exam</a:t>
            </a:r>
            <a:endParaRPr/>
          </a:p>
        </p:txBody>
      </p:sp>
      <p:sp>
        <p:nvSpPr>
          <p:cNvPr id="303" name="Google Shape;303;p4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I</a:t>
            </a:r>
            <a:r>
              <a:rPr lang="en"/>
              <a:t>n year 8, 9, or 10: 250 points.</a:t>
            </a:r>
            <a:endParaRPr/>
          </a:p>
          <a:p>
            <a:pPr indent="-342900" lvl="0" marL="457200" rtl="0" algn="l">
              <a:lnSpc>
                <a:spcPct val="115000"/>
              </a:lnSpc>
              <a:spcBef>
                <a:spcPts val="1000"/>
              </a:spcBef>
              <a:spcAft>
                <a:spcPts val="0"/>
              </a:spcAft>
              <a:buSzPts val="1800"/>
              <a:buChar char="●"/>
            </a:pPr>
            <a:r>
              <a:rPr lang="en"/>
              <a:t>Diplomates CANNOT MOC by exam only! Passing the exam in one of these years ONLY provides points. </a:t>
            </a:r>
            <a:endParaRPr/>
          </a:p>
          <a:p>
            <a:pPr indent="-342900" lvl="0" marL="457200" rtl="0" algn="l">
              <a:lnSpc>
                <a:spcPct val="115000"/>
              </a:lnSpc>
              <a:spcBef>
                <a:spcPts val="1000"/>
              </a:spcBef>
              <a:spcAft>
                <a:spcPts val="0"/>
              </a:spcAft>
              <a:buSzPts val="1800"/>
              <a:buChar char="●"/>
            </a:pPr>
            <a:r>
              <a:rPr lang="en"/>
              <a:t>The other requirements MUST still be met to MOC by points</a:t>
            </a:r>
            <a:endParaRPr/>
          </a:p>
          <a:p>
            <a:pPr indent="-342900" lvl="1" marL="914400" rtl="0" algn="l">
              <a:lnSpc>
                <a:spcPct val="115000"/>
              </a:lnSpc>
              <a:spcBef>
                <a:spcPts val="1000"/>
              </a:spcBef>
              <a:spcAft>
                <a:spcPts val="0"/>
              </a:spcAft>
              <a:buSzPts val="1800"/>
              <a:buChar char="○"/>
            </a:pPr>
            <a:r>
              <a:rPr lang="en" sz="1800"/>
              <a:t>continuing education</a:t>
            </a:r>
            <a:endParaRPr sz="1800"/>
          </a:p>
          <a:p>
            <a:pPr indent="-342900" lvl="1" marL="914400" rtl="0" algn="l">
              <a:lnSpc>
                <a:spcPct val="115000"/>
              </a:lnSpc>
              <a:spcBef>
                <a:spcPts val="1000"/>
              </a:spcBef>
              <a:spcAft>
                <a:spcPts val="1000"/>
              </a:spcAft>
              <a:buSzPts val="1800"/>
              <a:buChar char="○"/>
            </a:pPr>
            <a:r>
              <a:rPr lang="en" sz="1800"/>
              <a:t>journal club</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8"/>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MOC</a:t>
            </a:r>
            <a:endParaRPr/>
          </a:p>
        </p:txBody>
      </p:sp>
      <p:sp>
        <p:nvSpPr>
          <p:cNvPr id="309" name="Google Shape;309;p48"/>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Next: the renewal application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Scroll down</a:t>
            </a:r>
            <a:endParaRPr/>
          </a:p>
        </p:txBody>
      </p:sp>
      <p:sp>
        <p:nvSpPr>
          <p:cNvPr id="87" name="Google Shape;87;p16"/>
          <p:cNvSpPr txBox="1"/>
          <p:nvPr>
            <p:ph idx="1" type="body"/>
          </p:nvPr>
        </p:nvSpPr>
        <p:spPr>
          <a:xfrm>
            <a:off x="230525" y="1594025"/>
            <a:ext cx="1206900" cy="32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You will see </a:t>
            </a:r>
            <a:endParaRPr/>
          </a:p>
          <a:p>
            <a:pPr indent="0" lvl="0" marL="0" rtl="0" algn="l">
              <a:spcBef>
                <a:spcPts val="1200"/>
              </a:spcBef>
              <a:spcAft>
                <a:spcPts val="0"/>
              </a:spcAft>
              <a:buNone/>
            </a:pPr>
            <a:r>
              <a:rPr lang="en"/>
              <a:t>a</a:t>
            </a:r>
            <a:r>
              <a:rPr lang="en"/>
              <a:t> summary of </a:t>
            </a:r>
            <a:endParaRPr/>
          </a:p>
          <a:p>
            <a:pPr indent="0" lvl="0" marL="0" rtl="0" algn="l">
              <a:spcBef>
                <a:spcPts val="1200"/>
              </a:spcBef>
              <a:spcAft>
                <a:spcPts val="0"/>
              </a:spcAft>
              <a:buNone/>
            </a:pPr>
            <a:r>
              <a:rPr lang="en"/>
              <a:t>3 </a:t>
            </a:r>
            <a:r>
              <a:rPr lang="en"/>
              <a:t>Categories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Enter date.</a:t>
            </a:r>
            <a:endParaRPr/>
          </a:p>
          <a:p>
            <a:pPr indent="0" lvl="0" marL="0" rtl="0" algn="l">
              <a:spcBef>
                <a:spcPts val="1200"/>
              </a:spcBef>
              <a:spcAft>
                <a:spcPts val="1200"/>
              </a:spcAft>
              <a:buNone/>
            </a:pPr>
            <a:r>
              <a:t/>
            </a:r>
            <a:endParaRPr/>
          </a:p>
        </p:txBody>
      </p:sp>
      <p:pic>
        <p:nvPicPr>
          <p:cNvPr id="88" name="Google Shape;88;p16"/>
          <p:cNvPicPr preferRelativeResize="0"/>
          <p:nvPr/>
        </p:nvPicPr>
        <p:blipFill>
          <a:blip r:embed="rId3">
            <a:alphaModFix/>
          </a:blip>
          <a:stretch>
            <a:fillRect/>
          </a:stretch>
        </p:blipFill>
        <p:spPr>
          <a:xfrm>
            <a:off x="1676423" y="1550525"/>
            <a:ext cx="7467577" cy="3250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Scroll down</a:t>
            </a:r>
            <a:endParaRPr/>
          </a:p>
        </p:txBody>
      </p:sp>
      <p:sp>
        <p:nvSpPr>
          <p:cNvPr id="94" name="Google Shape;94;p17"/>
          <p:cNvSpPr txBox="1"/>
          <p:nvPr>
            <p:ph idx="1" type="body"/>
          </p:nvPr>
        </p:nvSpPr>
        <p:spPr>
          <a:xfrm>
            <a:off x="300925" y="1691900"/>
            <a:ext cx="2808000" cy="19317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100"/>
          </a:p>
          <a:p>
            <a:pPr indent="0" lvl="0" marL="0" rtl="0" algn="l">
              <a:lnSpc>
                <a:spcPct val="150000"/>
              </a:lnSpc>
              <a:spcBef>
                <a:spcPts val="1200"/>
              </a:spcBef>
              <a:spcAft>
                <a:spcPts val="0"/>
              </a:spcAft>
              <a:buNone/>
            </a:pPr>
            <a:r>
              <a:rPr lang="en" sz="1400"/>
              <a:t>3 </a:t>
            </a:r>
            <a:r>
              <a:rPr lang="en" sz="1400"/>
              <a:t>Categories</a:t>
            </a:r>
            <a:r>
              <a:rPr lang="en" sz="1400"/>
              <a:t> </a:t>
            </a:r>
            <a:endParaRPr sz="1400"/>
          </a:p>
          <a:p>
            <a:pPr indent="-317500" lvl="0" marL="457200" rtl="0" algn="l">
              <a:lnSpc>
                <a:spcPct val="150000"/>
              </a:lnSpc>
              <a:spcBef>
                <a:spcPts val="1200"/>
              </a:spcBef>
              <a:spcAft>
                <a:spcPts val="0"/>
              </a:spcAft>
              <a:buSzPts val="1400"/>
              <a:buAutoNum type="arabicPeriod"/>
            </a:pPr>
            <a:r>
              <a:rPr lang="en" sz="1400"/>
              <a:t>Required CE</a:t>
            </a:r>
            <a:endParaRPr sz="1400"/>
          </a:p>
          <a:p>
            <a:pPr indent="-317500" lvl="0" marL="457200" rtl="0" algn="l">
              <a:lnSpc>
                <a:spcPct val="150000"/>
              </a:lnSpc>
              <a:spcBef>
                <a:spcPts val="0"/>
              </a:spcBef>
              <a:spcAft>
                <a:spcPts val="0"/>
              </a:spcAft>
              <a:buSzPts val="1400"/>
              <a:buAutoNum type="arabicPeriod"/>
            </a:pPr>
            <a:r>
              <a:rPr lang="en" sz="1400"/>
              <a:t>Additional</a:t>
            </a:r>
            <a:r>
              <a:rPr lang="en" sz="1400"/>
              <a:t> Points</a:t>
            </a:r>
            <a:endParaRPr sz="1400"/>
          </a:p>
          <a:p>
            <a:pPr indent="-317500" lvl="0" marL="457200" rtl="0" algn="l">
              <a:lnSpc>
                <a:spcPct val="150000"/>
              </a:lnSpc>
              <a:spcBef>
                <a:spcPts val="0"/>
              </a:spcBef>
              <a:spcAft>
                <a:spcPts val="0"/>
              </a:spcAft>
              <a:buSzPts val="1400"/>
              <a:buAutoNum type="arabicPeriod"/>
            </a:pPr>
            <a:r>
              <a:rPr lang="en" sz="1400"/>
              <a:t>Journal Club</a:t>
            </a:r>
            <a:endParaRPr/>
          </a:p>
        </p:txBody>
      </p:sp>
      <p:pic>
        <p:nvPicPr>
          <p:cNvPr id="95" name="Google Shape;95;p17"/>
          <p:cNvPicPr preferRelativeResize="0"/>
          <p:nvPr/>
        </p:nvPicPr>
        <p:blipFill>
          <a:blip r:embed="rId3">
            <a:alphaModFix/>
          </a:blip>
          <a:stretch>
            <a:fillRect/>
          </a:stretch>
        </p:blipFill>
        <p:spPr>
          <a:xfrm>
            <a:off x="3245305" y="746138"/>
            <a:ext cx="5898693" cy="3651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Required 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CE</a:t>
            </a:r>
            <a:endParaRPr/>
          </a:p>
        </p:txBody>
      </p:sp>
      <p:sp>
        <p:nvSpPr>
          <p:cNvPr id="106" name="Google Shape;106;p19"/>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Choose Activity: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NON-RVS</a:t>
            </a:r>
            <a:endParaRPr/>
          </a:p>
          <a:p>
            <a:pPr indent="0" lvl="0" marL="0" rtl="0" algn="l">
              <a:spcBef>
                <a:spcPts val="1200"/>
              </a:spcBef>
              <a:spcAft>
                <a:spcPts val="0"/>
              </a:spcAft>
              <a:buNone/>
            </a:pPr>
            <a:r>
              <a:rPr lang="en"/>
              <a:t> </a:t>
            </a:r>
            <a:r>
              <a:rPr lang="en"/>
              <a:t>o</a:t>
            </a:r>
            <a:r>
              <a:rPr lang="en"/>
              <a:t>r </a:t>
            </a:r>
            <a:endParaRPr/>
          </a:p>
          <a:p>
            <a:pPr indent="0" lvl="0" marL="0" rtl="0" algn="l">
              <a:spcBef>
                <a:spcPts val="1200"/>
              </a:spcBef>
              <a:spcAft>
                <a:spcPts val="1200"/>
              </a:spcAft>
              <a:buNone/>
            </a:pPr>
            <a:r>
              <a:rPr lang="en"/>
              <a:t>RVS</a:t>
            </a:r>
            <a:endParaRPr/>
          </a:p>
        </p:txBody>
      </p:sp>
      <p:pic>
        <p:nvPicPr>
          <p:cNvPr id="107" name="Google Shape;107;p19"/>
          <p:cNvPicPr preferRelativeResize="0"/>
          <p:nvPr/>
        </p:nvPicPr>
        <p:blipFill>
          <a:blip r:embed="rId3">
            <a:alphaModFix/>
          </a:blip>
          <a:stretch>
            <a:fillRect/>
          </a:stretch>
        </p:blipFill>
        <p:spPr>
          <a:xfrm>
            <a:off x="3522275" y="152400"/>
            <a:ext cx="5469524"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Name</a:t>
            </a:r>
            <a:endParaRPr/>
          </a:p>
        </p:txBody>
      </p:sp>
      <p:sp>
        <p:nvSpPr>
          <p:cNvPr id="113" name="Google Shape;113;p20"/>
          <p:cNvSpPr txBox="1"/>
          <p:nvPr>
            <p:ph idx="1" type="body"/>
          </p:nvPr>
        </p:nvSpPr>
        <p:spPr>
          <a:xfrm>
            <a:off x="387900" y="1594025"/>
            <a:ext cx="1756500" cy="3314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READ the Purple Box!!!</a:t>
            </a:r>
            <a:endParaRPr/>
          </a:p>
          <a:p>
            <a:pPr indent="0" lvl="0" marL="0" rtl="0" algn="l">
              <a:lnSpc>
                <a:spcPct val="150000"/>
              </a:lnSpc>
              <a:spcBef>
                <a:spcPts val="1200"/>
              </a:spcBef>
              <a:spcAft>
                <a:spcPts val="0"/>
              </a:spcAft>
              <a:buNone/>
            </a:pPr>
            <a:r>
              <a:t/>
            </a:r>
            <a:endParaRPr/>
          </a:p>
          <a:p>
            <a:pPr indent="0" lvl="0" marL="0" rtl="0" algn="l">
              <a:lnSpc>
                <a:spcPct val="150000"/>
              </a:lnSpc>
              <a:spcBef>
                <a:spcPts val="1200"/>
              </a:spcBef>
              <a:spcAft>
                <a:spcPts val="0"/>
              </a:spcAft>
              <a:buNone/>
            </a:pPr>
            <a:r>
              <a:t/>
            </a:r>
            <a:endParaRPr/>
          </a:p>
          <a:p>
            <a:pPr indent="0" lvl="0" marL="0" rtl="0" algn="l">
              <a:spcBef>
                <a:spcPts val="1200"/>
              </a:spcBef>
              <a:spcAft>
                <a:spcPts val="0"/>
              </a:spcAft>
              <a:buNone/>
            </a:pPr>
            <a:r>
              <a:rPr lang="en"/>
              <a:t>Something sensible so you know what you uploaded.</a:t>
            </a:r>
            <a:endParaRPr/>
          </a:p>
          <a:p>
            <a:pPr indent="0" lvl="0" marL="0" rtl="0" algn="l">
              <a:lnSpc>
                <a:spcPct val="150000"/>
              </a:lnSpc>
              <a:spcBef>
                <a:spcPts val="1200"/>
              </a:spcBef>
              <a:spcAft>
                <a:spcPts val="0"/>
              </a:spcAft>
              <a:buNone/>
            </a:pPr>
            <a:r>
              <a:t/>
            </a:r>
            <a:endParaRPr/>
          </a:p>
          <a:p>
            <a:pPr indent="0" lvl="0" marL="0" rtl="0" algn="l">
              <a:lnSpc>
                <a:spcPct val="150000"/>
              </a:lnSpc>
              <a:spcBef>
                <a:spcPts val="1200"/>
              </a:spcBef>
              <a:spcAft>
                <a:spcPts val="0"/>
              </a:spcAft>
              <a:buNone/>
            </a:pPr>
            <a:r>
              <a:t/>
            </a:r>
            <a:endParaRPr/>
          </a:p>
          <a:p>
            <a:pPr indent="0" lvl="0" marL="0" rtl="0" algn="l">
              <a:lnSpc>
                <a:spcPct val="150000"/>
              </a:lnSpc>
              <a:spcBef>
                <a:spcPts val="1200"/>
              </a:spcBef>
              <a:spcAft>
                <a:spcPts val="0"/>
              </a:spcAft>
              <a:buNone/>
            </a:pPr>
            <a:r>
              <a:t/>
            </a:r>
            <a:endParaRPr/>
          </a:p>
          <a:p>
            <a:pPr indent="0" lvl="0" marL="0" rtl="0" algn="l">
              <a:lnSpc>
                <a:spcPct val="100000"/>
              </a:lnSpc>
              <a:spcBef>
                <a:spcPts val="1200"/>
              </a:spcBef>
              <a:spcAft>
                <a:spcPts val="1200"/>
              </a:spcAft>
              <a:buNone/>
            </a:pPr>
            <a:r>
              <a:rPr lang="en"/>
              <a:t>(We have no control over  </a:t>
            </a:r>
            <a:r>
              <a:rPr lang="en"/>
              <a:t>t</a:t>
            </a:r>
            <a:r>
              <a:rPr lang="en"/>
              <a:t>he yellow box.)</a:t>
            </a:r>
            <a:endParaRPr/>
          </a:p>
        </p:txBody>
      </p:sp>
      <p:pic>
        <p:nvPicPr>
          <p:cNvPr id="114" name="Google Shape;114;p20"/>
          <p:cNvPicPr preferRelativeResize="0"/>
          <p:nvPr/>
        </p:nvPicPr>
        <p:blipFill>
          <a:blip r:embed="rId3">
            <a:alphaModFix/>
          </a:blip>
          <a:stretch>
            <a:fillRect/>
          </a:stretch>
        </p:blipFill>
        <p:spPr>
          <a:xfrm>
            <a:off x="2230040" y="1311300"/>
            <a:ext cx="6913960" cy="3721100"/>
          </a:xfrm>
          <a:prstGeom prst="rect">
            <a:avLst/>
          </a:prstGeom>
          <a:noFill/>
          <a:ln>
            <a:noFill/>
          </a:ln>
        </p:spPr>
      </p:pic>
      <p:cxnSp>
        <p:nvCxnSpPr>
          <p:cNvPr id="115" name="Google Shape;115;p20"/>
          <p:cNvCxnSpPr/>
          <p:nvPr/>
        </p:nvCxnSpPr>
        <p:spPr>
          <a:xfrm>
            <a:off x="1829050" y="2951250"/>
            <a:ext cx="511200" cy="10800"/>
          </a:xfrm>
          <a:prstGeom prst="straightConnector1">
            <a:avLst/>
          </a:prstGeom>
          <a:noFill/>
          <a:ln cap="flat" cmpd="sng" w="38100">
            <a:solidFill>
              <a:srgbClr val="9900FF"/>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87900" y="555600"/>
            <a:ext cx="60003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 Units (are just CE Hours</a:t>
            </a:r>
            <a:endParaRPr/>
          </a:p>
        </p:txBody>
      </p:sp>
      <p:sp>
        <p:nvSpPr>
          <p:cNvPr id="121" name="Google Shape;121;p21"/>
          <p:cNvSpPr txBox="1"/>
          <p:nvPr>
            <p:ph idx="1" type="body"/>
          </p:nvPr>
        </p:nvSpPr>
        <p:spPr>
          <a:xfrm>
            <a:off x="164250" y="2154650"/>
            <a:ext cx="1490700" cy="21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Ignore the yellow box.</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u="sng"/>
              <a:t>Type</a:t>
            </a:r>
            <a:r>
              <a:rPr lang="en" sz="1400"/>
              <a:t>,  do not use up/down arrows.</a:t>
            </a:r>
            <a:endParaRPr sz="1400"/>
          </a:p>
        </p:txBody>
      </p:sp>
      <p:pic>
        <p:nvPicPr>
          <p:cNvPr id="122" name="Google Shape;122;p21"/>
          <p:cNvPicPr preferRelativeResize="0"/>
          <p:nvPr/>
        </p:nvPicPr>
        <p:blipFill>
          <a:blip r:embed="rId3">
            <a:alphaModFix/>
          </a:blip>
          <a:stretch>
            <a:fillRect/>
          </a:stretch>
        </p:blipFill>
        <p:spPr>
          <a:xfrm>
            <a:off x="1709425" y="1760025"/>
            <a:ext cx="7390925" cy="3209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