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0E4CAD-0B7F-4486-8527-AFAFD376C8AD}">
  <a:tblStyle styleId="{6D0E4CAD-0B7F-4486-8527-AFAFD376C8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Slab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font" Target="fonts/RobotoSlab-bold.fntdata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a1db353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a1db353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9eed8eb1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9eed8eb1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bf7b6ab2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bf7b6ab2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9eed8eb1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9eed8eb1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9eed8eb10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9eed8eb10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9eed8eb10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9eed8eb1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9eed8eb10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9eed8eb1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9eed8eb1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9eed8eb1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2b004b95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2b004b95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2b004b95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2b004b95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9eed8eb1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9eed8eb1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CEC credit is redundant.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9eed8eb1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9eed8eb1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2b004b95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2b004b95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9eed8eb10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9eed8eb1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9eed8eb10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9eed8eb1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JC </a:t>
            </a:r>
            <a:r>
              <a:rPr lang="en"/>
              <a:t>(0.01 points x 40 = 0.4)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9eed8eb10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29eed8eb1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9eed8eb10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9eed8eb10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9eed8eb10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9eed8eb10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a1db3534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2a1db3534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9eed8eb1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9eed8eb1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9eed8eb1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9eed8eb1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9eed8eb10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9eed8eb1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9eed8eb10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9eed8eb1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9eed8eb10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9eed8eb1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a1db8e8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a1db8e8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9eed8eb10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9eed8eb1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support+abvp@prolydian.com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15314" l="7971" r="7139" t="14178"/>
          <a:stretch/>
        </p:blipFill>
        <p:spPr>
          <a:xfrm>
            <a:off x="0" y="0"/>
            <a:ext cx="2337976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ctrTitle"/>
          </p:nvPr>
        </p:nvSpPr>
        <p:spPr>
          <a:xfrm>
            <a:off x="1680302" y="53647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 Handbook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159050" y="3471850"/>
            <a:ext cx="682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Sonnya Dennis, DVM, DABVP (Canine and Feline)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ABVP Maintenance of Certification Committee Chair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211775" y="460412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Last update 4/1/23</a:t>
            </a:r>
            <a:endParaRPr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680302" y="1926088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Prolydian Mechanics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(If you have not already reviewed the presentation on the handbook and rules,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 that first.)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HANDBOOK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download.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MOC Committee works very hard to keep examples fresh based on FAQs.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:)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050" y="906900"/>
            <a:ext cx="5886948" cy="319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3558050" y="402500"/>
            <a:ext cx="517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https://abvp.com/maintenance-certification-plan/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38" y="609600"/>
            <a:ext cx="8047277" cy="438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Scroll down for…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Examples, how-tos, videos and stuff…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825" y="932025"/>
            <a:ext cx="5304174" cy="40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Around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old and new JCs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125" y="276100"/>
            <a:ext cx="4602925" cy="45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5"/>
          <p:cNvCxnSpPr/>
          <p:nvPr/>
        </p:nvCxnSpPr>
        <p:spPr>
          <a:xfrm flipH="1" rot="10800000">
            <a:off x="1970400" y="3125150"/>
            <a:ext cx="2588100" cy="25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Club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275" y="923952"/>
            <a:ext cx="6748725" cy="394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Around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Prolydian purple world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125" y="276100"/>
            <a:ext cx="4602925" cy="45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7"/>
          <p:cNvCxnSpPr/>
          <p:nvPr/>
        </p:nvCxnSpPr>
        <p:spPr>
          <a:xfrm flipH="1" rot="10800000">
            <a:off x="2155275" y="2853300"/>
            <a:ext cx="2381400" cy="119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 Portal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387900" y="1594025"/>
            <a:ext cx="37455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  <a:highlight>
                  <a:srgbClr val="F1C232"/>
                </a:highlight>
              </a:rPr>
              <a:t> </a:t>
            </a:r>
            <a:r>
              <a:rPr b="1" lang="en" sz="2500">
                <a:solidFill>
                  <a:srgbClr val="9900FF"/>
                </a:solidFill>
                <a:highlight>
                  <a:srgbClr val="F1C232"/>
                </a:highlight>
              </a:rPr>
              <a:t>Purple World !  </a:t>
            </a:r>
            <a:endParaRPr b="1" sz="2500">
              <a:solidFill>
                <a:srgbClr val="9900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will need to log in again to see this screen.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recommend that you use the same email and password as your diplomate </a:t>
            </a:r>
            <a:r>
              <a:rPr lang="en"/>
              <a:t>portal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275" y="152400"/>
            <a:ext cx="50107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396475" y="203600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Important!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214325" y="1425175"/>
            <a:ext cx="2464500" cy="24111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6193625" y="1500175"/>
            <a:ext cx="2614500" cy="24111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305375" y="2036125"/>
            <a:ext cx="2282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Member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Portal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(white world)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6290175" y="1940125"/>
            <a:ext cx="241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</a:rPr>
              <a:t>MOC</a:t>
            </a:r>
            <a:endParaRPr b="1" sz="25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</a:rPr>
              <a:t>Portal</a:t>
            </a:r>
            <a:endParaRPr b="1" sz="25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</a:rPr>
              <a:t>(purple world)</a:t>
            </a:r>
            <a:endParaRPr b="1" sz="2500">
              <a:solidFill>
                <a:srgbClr val="9900FF"/>
              </a:solidFill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2919925" y="2078825"/>
            <a:ext cx="3038100" cy="1028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 txBox="1"/>
          <p:nvPr/>
        </p:nvSpPr>
        <p:spPr>
          <a:xfrm>
            <a:off x="3171825" y="2378875"/>
            <a:ext cx="252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0000"/>
                </a:solidFill>
              </a:rPr>
              <a:t>NO communication!!!</a:t>
            </a:r>
            <a:endParaRPr b="1" sz="1800" u="sng">
              <a:solidFill>
                <a:srgbClr val="FF0000"/>
              </a:solidFill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3694075" y="4059350"/>
            <a:ext cx="1489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so…</a:t>
            </a:r>
            <a:endParaRPr b="1"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7525" y="4354025"/>
            <a:ext cx="7568700" cy="6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75"/>
              <a:t>Keep your email updated in your MOC Portal, also!</a:t>
            </a:r>
            <a:endParaRPr sz="237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875"/>
          </a:p>
        </p:txBody>
      </p:sp>
      <p:sp>
        <p:nvSpPr>
          <p:cNvPr id="198" name="Google Shape;198;p30"/>
          <p:cNvSpPr/>
          <p:nvPr/>
        </p:nvSpPr>
        <p:spPr>
          <a:xfrm>
            <a:off x="7625000" y="590900"/>
            <a:ext cx="985200" cy="370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" name="Google Shape;199;p30"/>
          <p:cNvCxnSpPr>
            <a:stCxn id="198" idx="2"/>
          </p:cNvCxnSpPr>
          <p:nvPr/>
        </p:nvCxnSpPr>
        <p:spPr>
          <a:xfrm flipH="1">
            <a:off x="2351000" y="776150"/>
            <a:ext cx="5274000" cy="3077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1058"/>
          <a:stretch/>
        </p:blipFill>
        <p:spPr>
          <a:xfrm>
            <a:off x="678200" y="74025"/>
            <a:ext cx="8465801" cy="41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 Prolydian </a:t>
            </a:r>
            <a:r>
              <a:rPr lang="en" sz="1400"/>
              <a:t>(It’s in the handbook.)</a:t>
            </a:r>
            <a:endParaRPr sz="1400"/>
          </a:p>
        </p:txBody>
      </p:sp>
      <p:graphicFrame>
        <p:nvGraphicFramePr>
          <p:cNvPr id="206" name="Google Shape;206;p31"/>
          <p:cNvGraphicFramePr/>
          <p:nvPr/>
        </p:nvGraphicFramePr>
        <p:xfrm>
          <a:off x="1600200" y="144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{6D0E4CAD-0B7F-4486-8527-AFAFD376C8AD}</a:tableStyleId>
              </a:tblPr>
              <a:tblGrid>
                <a:gridCol w="2628900"/>
                <a:gridCol w="33147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Prolydian Terminology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ABVP Equivalent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CEC credit (continuing education credit)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MOC Point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 Achievements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 Diplomate Status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MOC point requests for review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Diplomate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 of the three broad categories needed to MOC.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MOC Points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Journal Club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Required CE per 10 year MOC cycle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 items within each Category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Submit Cont Ed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an Application for Points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at ABVP.com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27" y="1211375"/>
            <a:ext cx="7216926" cy="3794101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4"/>
          <p:cNvSpPr/>
          <p:nvPr/>
        </p:nvSpPr>
        <p:spPr>
          <a:xfrm>
            <a:off x="4808575" y="1091775"/>
            <a:ext cx="1261500" cy="511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 Portal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87900" y="1594025"/>
            <a:ext cx="37455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  <a:highlight>
                  <a:srgbClr val="F1C232"/>
                </a:highlight>
              </a:rPr>
              <a:t> Purple World !  </a:t>
            </a:r>
            <a:endParaRPr b="1" sz="2500">
              <a:solidFill>
                <a:srgbClr val="9900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get to your Dashboard, click on View Details.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or…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275" y="152400"/>
            <a:ext cx="5010718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2"/>
          <p:cNvCxnSpPr/>
          <p:nvPr/>
        </p:nvCxnSpPr>
        <p:spPr>
          <a:xfrm>
            <a:off x="3848975" y="2705750"/>
            <a:ext cx="2710500" cy="1289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387900" y="555600"/>
            <a:ext cx="5503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the Diplomate </a:t>
            </a:r>
            <a:r>
              <a:rPr lang="en" u="sng"/>
              <a:t>Dashboard</a:t>
            </a:r>
            <a:endParaRPr u="sng"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185850" y="1594025"/>
            <a:ext cx="9852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Credentials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My Certifications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362" y="1311300"/>
            <a:ext cx="7995636" cy="366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350" y="1896500"/>
            <a:ext cx="985175" cy="301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/>
          <p:nvPr/>
        </p:nvSpPr>
        <p:spPr>
          <a:xfrm>
            <a:off x="1165725" y="3310100"/>
            <a:ext cx="985200" cy="913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575" y="2042600"/>
            <a:ext cx="4289875" cy="2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387900" y="1594025"/>
            <a:ext cx="17784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more points do I need?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Transition Points have already been applied.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Just “fill” up to 100%.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550" y="304800"/>
            <a:ext cx="61874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387900" y="555600"/>
            <a:ext cx="4583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for points from either</a:t>
            </a:r>
            <a:endParaRPr/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429" y="1311300"/>
            <a:ext cx="3292446" cy="34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648" y="1311292"/>
            <a:ext cx="3595599" cy="3472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/>
        </p:nvSpPr>
        <p:spPr>
          <a:xfrm>
            <a:off x="3536325" y="4093050"/>
            <a:ext cx="985200" cy="337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5"/>
          <p:cNvSpPr/>
          <p:nvPr/>
        </p:nvSpPr>
        <p:spPr>
          <a:xfrm>
            <a:off x="5722025" y="3011325"/>
            <a:ext cx="1555200" cy="624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387900" y="1594025"/>
            <a:ext cx="13416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Submit Cont Ed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Apply for CEC Credits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same as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Request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MOC Points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Help?</a:t>
            </a: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362" y="1311300"/>
            <a:ext cx="7995636" cy="3662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6"/>
          <p:cNvCxnSpPr/>
          <p:nvPr/>
        </p:nvCxnSpPr>
        <p:spPr>
          <a:xfrm>
            <a:off x="2253125" y="1037400"/>
            <a:ext cx="5828700" cy="391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9" name="Google Shape;249;p36"/>
          <p:cNvPicPr preferRelativeResize="0"/>
          <p:nvPr/>
        </p:nvPicPr>
        <p:blipFill rotWithShape="1">
          <a:blip r:embed="rId4">
            <a:alphaModFix/>
          </a:blip>
          <a:srcRect b="5468" l="0" r="0" t="6324"/>
          <a:stretch/>
        </p:blipFill>
        <p:spPr>
          <a:xfrm>
            <a:off x="4670200" y="2176250"/>
            <a:ext cx="4263000" cy="263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</a:t>
            </a:r>
            <a:r>
              <a:rPr lang="en" sz="3688">
                <a:solidFill>
                  <a:srgbClr val="F1C232"/>
                </a:solidFill>
                <a:highlight>
                  <a:srgbClr val="9900FF"/>
                </a:highlight>
              </a:rPr>
              <a:t> ?</a:t>
            </a:r>
            <a:r>
              <a:rPr lang="en" sz="3688">
                <a:solidFill>
                  <a:srgbClr val="9900FF"/>
                </a:solidFill>
                <a:highlight>
                  <a:srgbClr val="9900FF"/>
                </a:highlight>
              </a:rPr>
              <a:t>-</a:t>
            </a:r>
            <a:r>
              <a:rPr lang="en" sz="3688"/>
              <a:t> </a:t>
            </a:r>
            <a:r>
              <a:rPr lang="en"/>
              <a:t>!</a:t>
            </a:r>
            <a:endParaRPr/>
          </a:p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Connect with Prolydian Support! </a:t>
            </a:r>
            <a:endParaRPr u="sng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Instant </a:t>
            </a:r>
            <a:r>
              <a:rPr b="1" lang="en"/>
              <a:t>chat </a:t>
            </a:r>
            <a:r>
              <a:rPr lang="en"/>
              <a:t>even most weekends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email </a:t>
            </a:r>
            <a:r>
              <a:rPr lang="en"/>
              <a:t>dedicated support line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 u="sng">
                <a:hlinkClick r:id="rId3"/>
              </a:rPr>
              <a:t>support+abvp@prolydian.com</a:t>
            </a:r>
            <a:endParaRPr b="1"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 or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mocchair@abvp.com </a:t>
            </a:r>
            <a:endParaRPr sz="1500"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400" y="473912"/>
            <a:ext cx="4762900" cy="419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7"/>
          <p:cNvCxnSpPr/>
          <p:nvPr/>
        </p:nvCxnSpPr>
        <p:spPr>
          <a:xfrm>
            <a:off x="2938200" y="917775"/>
            <a:ext cx="3860100" cy="11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7"/>
          <p:cNvCxnSpPr/>
          <p:nvPr/>
        </p:nvCxnSpPr>
        <p:spPr>
          <a:xfrm flipH="1">
            <a:off x="6102475" y="1124400"/>
            <a:ext cx="902700" cy="2664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</a:t>
            </a:r>
            <a:endParaRPr/>
          </a:p>
        </p:txBody>
      </p:sp>
      <p:sp>
        <p:nvSpPr>
          <p:cNvPr id="264" name="Google Shape;264;p38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up: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applying for points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 Portal                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Log in is in the upper right corner.</a:t>
            </a:r>
            <a:endParaRPr sz="18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300" y="1144125"/>
            <a:ext cx="7149400" cy="38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1111350" y="1059175"/>
            <a:ext cx="1783200" cy="4893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7366000" y="1144125"/>
            <a:ext cx="916500" cy="5730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800" y="656475"/>
            <a:ext cx="5774199" cy="38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it does not look like this, you are not logged in.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is your DIPLOMATE PORTAL - Quick Detour due to frequently asked questions.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“My Account” in the upper right.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Account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7407500" y="487825"/>
            <a:ext cx="597900" cy="5730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800" y="656475"/>
            <a:ext cx="5774199" cy="38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on “Edit” to update your email address.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Account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884700" y="1874725"/>
            <a:ext cx="750300" cy="292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on “Edit” to update your email address.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keeps your Diplomate look-up complete and makes sure you receive your newsletters and other alerts.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Account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525" y="1004888"/>
            <a:ext cx="532447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4036500" y="2190075"/>
            <a:ext cx="1315800" cy="14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Dues information is here.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Membership Overview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9239" t="0"/>
          <a:stretch/>
        </p:blipFill>
        <p:spPr>
          <a:xfrm>
            <a:off x="2659800" y="821500"/>
            <a:ext cx="6484199" cy="383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7864225" y="636075"/>
            <a:ext cx="880800" cy="499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00725" y="15724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Next, the MOC stuff…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Membership Overview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9239" t="0"/>
          <a:stretch/>
        </p:blipFill>
        <p:spPr>
          <a:xfrm>
            <a:off x="2659800" y="821500"/>
            <a:ext cx="6484199" cy="3837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>
            <a:off x="1768400" y="2505549"/>
            <a:ext cx="751500" cy="589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20"/>
          <p:cNvSpPr/>
          <p:nvPr/>
        </p:nvSpPr>
        <p:spPr>
          <a:xfrm>
            <a:off x="2595525" y="2424800"/>
            <a:ext cx="313200" cy="1329000"/>
          </a:xfrm>
          <a:prstGeom prst="leftBrace">
            <a:avLst>
              <a:gd fmla="val 50000" name="adj1"/>
              <a:gd fmla="val 5041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Around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Web page with info and examples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125" y="276100"/>
            <a:ext cx="4602925" cy="45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2908875" y="2522050"/>
            <a:ext cx="1638600" cy="37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