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y="5143500" cx="9144000"/>
  <p:notesSz cx="6858000" cy="9144000"/>
  <p:embeddedFontLst>
    <p:embeddedFont>
      <p:font typeface="Roboto Slab"/>
      <p:regular r:id="rId41"/>
      <p:bold r:id="rId42"/>
    </p:embeddedFont>
    <p:embeddedFont>
      <p:font typeface="Roboto"/>
      <p:regular r:id="rId43"/>
      <p:bold r:id="rId44"/>
      <p:italic r:id="rId45"/>
      <p:boldItalic r:id="rId4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RobotoSlab-bold.fntdata"/><Relationship Id="rId41" Type="http://schemas.openxmlformats.org/officeDocument/2006/relationships/font" Target="fonts/RobotoSlab-regular.fntdata"/><Relationship Id="rId22" Type="http://schemas.openxmlformats.org/officeDocument/2006/relationships/slide" Target="slides/slide17.xml"/><Relationship Id="rId44" Type="http://schemas.openxmlformats.org/officeDocument/2006/relationships/font" Target="fonts/Roboto-bold.fntdata"/><Relationship Id="rId21" Type="http://schemas.openxmlformats.org/officeDocument/2006/relationships/slide" Target="slides/slide16.xml"/><Relationship Id="rId43" Type="http://schemas.openxmlformats.org/officeDocument/2006/relationships/font" Target="fonts/Roboto-regular.fntdata"/><Relationship Id="rId24" Type="http://schemas.openxmlformats.org/officeDocument/2006/relationships/slide" Target="slides/slide19.xml"/><Relationship Id="rId46" Type="http://schemas.openxmlformats.org/officeDocument/2006/relationships/font" Target="fonts/Roboto-boldItalic.fntdata"/><Relationship Id="rId23" Type="http://schemas.openxmlformats.org/officeDocument/2006/relationships/slide" Target="slides/slide18.xml"/><Relationship Id="rId45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fd920fcac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fd920fcac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60473f89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60473f89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60473f89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60473f89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762f0bab3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762f0bab3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fd920fcac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fd920fcac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fd920fcac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0fd920fcac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38f17d7bf5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38f17d7bf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0fd920fcac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0fd920fcac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fd920fcac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0fd920fcac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0fd920fcac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0fd920fcac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0fd920fcac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0fd920fcac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38f17d7bf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38f17d7bf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0fd920fcac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0fd920fcac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fd920fcac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0fd920fcac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fd920fcac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0fd920fcac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0fd920fcac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10fd920fcac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0fd920fcac_0_3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10fd920fcac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0fd920fcac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0fd920fcac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0fd920fcac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10fd920fcac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0fd920fcac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0fd920fcac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10 us past the deadline, so you need to notify the MOC Chair. 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0fd920fcac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0fd920fcac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0fd920fcac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10fd920fcac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fd920fcac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fd920fcac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0fd920fcac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0fd920fcac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0fd920fcac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10fd920fcac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0fd920fcac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0fd920fcac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0fd920fcac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0fd920fcac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0fd920fcac_0_3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0fd920fcac_0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2a438e67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2a438e67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fd920fcac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fd920fcac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fd920fcac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fd920fcac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fd920fcac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fd920fcac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762f0bab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762f0bab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0fd920fcac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0fd920fcac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60473f89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60473f89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Relationship Id="rId4" Type="http://schemas.openxmlformats.org/officeDocument/2006/relationships/hyperlink" Target="mailto:mocchair@abvp.com" TargetMode="External"/><Relationship Id="rId11" Type="http://schemas.openxmlformats.org/officeDocument/2006/relationships/hyperlink" Target="mailto:sheltermoc@abvp.com" TargetMode="External"/><Relationship Id="rId10" Type="http://schemas.openxmlformats.org/officeDocument/2006/relationships/hyperlink" Target="mailto:ramoc@abvp.com" TargetMode="External"/><Relationship Id="rId12" Type="http://schemas.openxmlformats.org/officeDocument/2006/relationships/hyperlink" Target="mailto:swinemoc@abvp.com" TargetMode="External"/><Relationship Id="rId9" Type="http://schemas.openxmlformats.org/officeDocument/2006/relationships/hyperlink" Target="mailto:foodbeefdairymoc@abvp.com" TargetMode="External"/><Relationship Id="rId5" Type="http://schemas.openxmlformats.org/officeDocument/2006/relationships/hyperlink" Target="mailto:avianmoc@abvp.com" TargetMode="External"/><Relationship Id="rId6" Type="http://schemas.openxmlformats.org/officeDocument/2006/relationships/hyperlink" Target="mailto:equinemoc@abvp.com" TargetMode="External"/><Relationship Id="rId7" Type="http://schemas.openxmlformats.org/officeDocument/2006/relationships/hyperlink" Target="mailto:ecmmoc@abvp.com" TargetMode="External"/><Relationship Id="rId8" Type="http://schemas.openxmlformats.org/officeDocument/2006/relationships/hyperlink" Target="mailto:felinemoc@abvp.com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MOC Handbook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159050" y="3471850"/>
            <a:ext cx="6825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Sonnya Dennis, DVM, DABVP (Canine and Feline)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ABVP Maintenance of Certification Committee Chair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211775" y="4604125"/>
            <a:ext cx="181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FC5E8"/>
                </a:solidFill>
                <a:latin typeface="Roboto"/>
                <a:ea typeface="Roboto"/>
                <a:cs typeface="Roboto"/>
                <a:sym typeface="Roboto"/>
              </a:rPr>
              <a:t>Last update 4/1/23</a:t>
            </a:r>
            <a:endParaRPr>
              <a:solidFill>
                <a:srgbClr val="9FC5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414300" y="1664375"/>
            <a:ext cx="77724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Four (4)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hours of continuing education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 a 10 year period.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an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Additional 250 points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by any of the specified activities.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Complete 66% of presented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journal club articles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 the 10 year MOC period         (an average of four (4) of six (6)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journal articles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per year)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414300" y="1664375"/>
            <a:ext cx="77724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Four (4)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hours of continuing education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 a 10 year period.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an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Additional 250 points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by any of the specified activities.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Complete 66% of presented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journal club articles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 the 10 year MOC period         (an average of four (4) of six (6)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journal articles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per year)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Document a valid veterinary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license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4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43;p24"/>
          <p:cNvSpPr txBox="1"/>
          <p:nvPr/>
        </p:nvSpPr>
        <p:spPr>
          <a:xfrm>
            <a:off x="414300" y="1664375"/>
            <a:ext cx="7772400" cy="25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Four (4)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Required Continuing Education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hours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Additional Points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points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Journal Club 40 quizzes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icense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5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5"/>
          <p:cNvSpPr txBox="1"/>
          <p:nvPr/>
        </p:nvSpPr>
        <p:spPr>
          <a:xfrm>
            <a:off x="414300" y="1664375"/>
            <a:ext cx="83154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Three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(3) Category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Acquire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hours of continuing education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 a 10 year period.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3974" y="1805300"/>
            <a:ext cx="6936049" cy="298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6"/>
          <p:cNvSpPr txBox="1"/>
          <p:nvPr/>
        </p:nvSpPr>
        <p:spPr>
          <a:xfrm>
            <a:off x="2978950" y="160725"/>
            <a:ext cx="570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MOC Transition Chart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3079575" y="754675"/>
            <a:ext cx="551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1 year extension on your original expiration date and transition points for each category have ALREADY BEEN APPLIED to your account due to the change in MOC rules.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7"/>
          <p:cNvSpPr txBox="1"/>
          <p:nvPr/>
        </p:nvSpPr>
        <p:spPr>
          <a:xfrm>
            <a:off x="2978950" y="160725"/>
            <a:ext cx="570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MOC Transition Points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27"/>
          <p:cNvSpPr txBox="1"/>
          <p:nvPr/>
        </p:nvSpPr>
        <p:spPr>
          <a:xfrm>
            <a:off x="1814188" y="1519675"/>
            <a:ext cx="5513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Your points will look something like this once you log in and be EXTENSIVELY COVERED in the next slide presentation.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6" name="Google Shape;166;p27"/>
          <p:cNvPicPr preferRelativeResize="0"/>
          <p:nvPr/>
        </p:nvPicPr>
        <p:blipFill rotWithShape="1">
          <a:blip r:embed="rId4">
            <a:alphaModFix/>
          </a:blip>
          <a:srcRect b="7768" l="5677" r="6849" t="43465"/>
          <a:stretch/>
        </p:blipFill>
        <p:spPr>
          <a:xfrm>
            <a:off x="1864450" y="2200950"/>
            <a:ext cx="5412575" cy="235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8"/>
          <p:cNvSpPr txBox="1"/>
          <p:nvPr/>
        </p:nvSpPr>
        <p:spPr>
          <a:xfrm>
            <a:off x="2978950" y="160725"/>
            <a:ext cx="5709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points 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Required Continuing Education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28"/>
          <p:cNvSpPr txBox="1"/>
          <p:nvPr/>
        </p:nvSpPr>
        <p:spPr>
          <a:xfrm>
            <a:off x="414300" y="1664375"/>
            <a:ext cx="8315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91440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Average 25 hours of CE per year.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Minimum of 165 hours must be within the RVS (66% of 250 total).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Remaining 85 points may be in any category.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Lectures in the “Cross species track” at the ABVP Symposium are accepted for RVS hours.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9"/>
          <p:cNvSpPr txBox="1"/>
          <p:nvPr/>
        </p:nvSpPr>
        <p:spPr>
          <a:xfrm>
            <a:off x="2978950" y="160725"/>
            <a:ext cx="5709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points 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Required Continuing Education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" name="Google Shape;180;p29"/>
          <p:cNvSpPr txBox="1"/>
          <p:nvPr/>
        </p:nvSpPr>
        <p:spPr>
          <a:xfrm>
            <a:off x="414300" y="1664375"/>
            <a:ext cx="8315400" cy="26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91440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Upload CE Certificates.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Hours may be audited.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Retain proof of CE until after MOC is complete and final confirmation is received.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This means 10 years!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If a multiple day conference is uploaded, upload a separate list of lectures attended.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If both RVS and NON-RVS lectures were attended in the same conference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Upload one with the RVS lecture list and points.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Upload a separate one with the NON-RVS lecture list and points.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0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414300" y="1664375"/>
            <a:ext cx="83154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Three (3) Category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an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Additional 250 points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by any of the specified activities.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1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4" name="Google Shape;194;p31"/>
          <p:cNvSpPr txBox="1"/>
          <p:nvPr/>
        </p:nvSpPr>
        <p:spPr>
          <a:xfrm>
            <a:off x="414300" y="2211800"/>
            <a:ext cx="36210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ABVP Volunteerism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ABVP Symposium attendance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Publication in peer reviewed journals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Lectures given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5" name="Google Shape;195;p31"/>
          <p:cNvSpPr txBox="1"/>
          <p:nvPr/>
        </p:nvSpPr>
        <p:spPr>
          <a:xfrm>
            <a:off x="4721625" y="2211800"/>
            <a:ext cx="40407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Additional Continuing Education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Successfully mentored ABVP applicant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Second specialty board certification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Passing the exam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" name="Google Shape;196;p31"/>
          <p:cNvSpPr txBox="1"/>
          <p:nvPr/>
        </p:nvSpPr>
        <p:spPr>
          <a:xfrm>
            <a:off x="545875" y="1570225"/>
            <a:ext cx="655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Possible Activities to accumulate Additional Points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>
            <p:ph type="title"/>
          </p:nvPr>
        </p:nvSpPr>
        <p:spPr>
          <a:xfrm>
            <a:off x="836700" y="2951250"/>
            <a:ext cx="7470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120"/>
              <a:t>See the </a:t>
            </a:r>
            <a:r>
              <a:rPr lang="en" sz="4120"/>
              <a:t>MOC Handbook </a:t>
            </a:r>
            <a:endParaRPr sz="412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120"/>
              <a:t>for details.</a:t>
            </a:r>
            <a:endParaRPr sz="4120"/>
          </a:p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687325" y="14565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SUMMARY!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32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3" name="Google Shape;203;p32"/>
          <p:cNvSpPr txBox="1"/>
          <p:nvPr/>
        </p:nvSpPr>
        <p:spPr>
          <a:xfrm>
            <a:off x="414300" y="1664375"/>
            <a:ext cx="8211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ABVP Volunteerism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 points per year per committee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4" name="Google Shape;204;p32"/>
          <p:cNvSpPr txBox="1"/>
          <p:nvPr/>
        </p:nvSpPr>
        <p:spPr>
          <a:xfrm>
            <a:off x="4639675" y="2515800"/>
            <a:ext cx="39219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Outreach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Residency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Board of Directors or RVS Regent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ABVS Representative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5" name="Google Shape;205;p32"/>
          <p:cNvSpPr txBox="1"/>
          <p:nvPr/>
        </p:nvSpPr>
        <p:spPr>
          <a:xfrm>
            <a:off x="803675" y="2678900"/>
            <a:ext cx="275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6" name="Google Shape;206;p32"/>
          <p:cNvSpPr txBox="1"/>
          <p:nvPr/>
        </p:nvSpPr>
        <p:spPr>
          <a:xfrm>
            <a:off x="557675" y="2571750"/>
            <a:ext cx="36213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Appeals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Credentials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DEI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Exam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❖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Leadership Development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7" name="Google Shape;207;p32"/>
          <p:cNvSpPr txBox="1"/>
          <p:nvPr/>
        </p:nvSpPr>
        <p:spPr>
          <a:xfrm>
            <a:off x="376950" y="4468675"/>
            <a:ext cx="8390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Complete the Volunteer Form</a:t>
            </a:r>
            <a:r>
              <a:rPr b="1"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if you are interested in volunteering!!!</a:t>
            </a:r>
            <a:endParaRPr b="1"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3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4" name="Google Shape;214;p33"/>
          <p:cNvSpPr txBox="1"/>
          <p:nvPr/>
        </p:nvSpPr>
        <p:spPr>
          <a:xfrm>
            <a:off x="414300" y="1664375"/>
            <a:ext cx="83154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ABVP Symposium attendance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 points per year.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These points are in addition to any points submitted for actual lectures attended!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Uploading Certificate.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34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1" name="Google Shape;221;p34"/>
          <p:cNvSpPr txBox="1"/>
          <p:nvPr/>
        </p:nvSpPr>
        <p:spPr>
          <a:xfrm>
            <a:off x="414300" y="1664375"/>
            <a:ext cx="83154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Publication in peer reviewed journals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 points per publication.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Guidelines are acceptable if published in a peer reviewed journal.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First authorship is not required.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Letters to the editor are not acceptable.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Book chapters are not acceptable.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oogle Shape;22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5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414300" y="1664375"/>
            <a:ext cx="8315400" cy="26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Lectures given 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 points per year.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Audience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YES: veterinarians, veterinary students, veterinary technicians, or technician students.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NO: non-medical audiences such as breeders, farriers, etc.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same lecture may not be submitted every year for 10 years.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 Lecture = 25 points.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total of 250 points over a 10 year period.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6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5" name="Google Shape;235;p36"/>
          <p:cNvSpPr txBox="1"/>
          <p:nvPr/>
        </p:nvSpPr>
        <p:spPr>
          <a:xfrm>
            <a:off x="414300" y="1664375"/>
            <a:ext cx="83154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Continuing Education </a:t>
            </a:r>
            <a:r>
              <a:rPr b="1" lang="en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</a:t>
            </a: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the Required 250 points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 points per hour.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 limit to additional hours submitted.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Can be in any RVS.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7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2" name="Google Shape;242;p37"/>
          <p:cNvSpPr txBox="1"/>
          <p:nvPr/>
        </p:nvSpPr>
        <p:spPr>
          <a:xfrm>
            <a:off x="414300" y="1664375"/>
            <a:ext cx="83154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Successfully</a:t>
            </a: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mentored ABVP applicant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125 points.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Mentee must fill out form to identify and credit their mentor.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Only after 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mentee finishes the credentialing process and </a:t>
            </a:r>
            <a:r>
              <a:rPr lang="en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successfully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passes the exam.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mentee can only identify one diplomate as their mentor (no splitting points).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38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9" name="Google Shape;249;p38"/>
          <p:cNvSpPr txBox="1"/>
          <p:nvPr/>
        </p:nvSpPr>
        <p:spPr>
          <a:xfrm>
            <a:off x="414300" y="1664375"/>
            <a:ext cx="83154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Second specialty board certification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75 points.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Specialty boards are those recognized by the AVMA ABVS.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This applies only to new board certification.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39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6" name="Google Shape;256;p39"/>
          <p:cNvSpPr txBox="1"/>
          <p:nvPr/>
        </p:nvSpPr>
        <p:spPr>
          <a:xfrm>
            <a:off x="414300" y="1664375"/>
            <a:ext cx="83154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b="1"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Passing the exam in year 8, 9, or 10</a:t>
            </a:r>
            <a:endParaRPr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points.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Passing the exam in one of these years ONLY provides points. 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 can no longer MOC by ONLY passing the exam!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 MUST also have all continuing education and journal club.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40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3" name="Google Shape;263;p40"/>
          <p:cNvSpPr txBox="1"/>
          <p:nvPr/>
        </p:nvSpPr>
        <p:spPr>
          <a:xfrm>
            <a:off x="414300" y="1664375"/>
            <a:ext cx="8315400" cy="25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Three (3) Category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Complete 66% of presented journal club articles over the 10 year MOC period                  (an average of four (4) of six (6) journal articles per year)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41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Additional Points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0" name="Google Shape;270;p41"/>
          <p:cNvSpPr txBox="1"/>
          <p:nvPr/>
        </p:nvSpPr>
        <p:spPr>
          <a:xfrm>
            <a:off x="414300" y="1664375"/>
            <a:ext cx="83154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6 articles will be presented each year.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 score of 80% is required to receive credit.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may take the quiz up to three (3) times.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KEEP UP! The quiz is only available for 1 year after posting.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Since this is separate from the 500 points required for maintenance of certification, quizzes are assigned a 0.01 value as a placeholder.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/>
        </p:nvSpPr>
        <p:spPr>
          <a:xfrm>
            <a:off x="2978950" y="160725"/>
            <a:ext cx="570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 Requirements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414300" y="1664375"/>
            <a:ext cx="8315400" cy="31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All ABVP Diplomates are required to maintain certification every 10 years. 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 are responsible for being aware of and keeping track of this.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Mandated by the AVMA American Board of Veterinary Specialties.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 exceptions can or will be made. </a:t>
            </a: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We are bound by AVMA’s ABVS for RVSOs and RVSs bylaws, ethics, and rules on eligibility.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Extensions will not be granted for claims of lack of notification.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Read the handbook for details.</a:t>
            </a:r>
            <a:endParaRPr sz="17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42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Journal Club Quizzes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7" name="Google Shape;277;p42"/>
          <p:cNvSpPr txBox="1"/>
          <p:nvPr/>
        </p:nvSpPr>
        <p:spPr>
          <a:xfrm>
            <a:off x="414300" y="1664375"/>
            <a:ext cx="83154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Email sent out to notify of new JC posting.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ccess articles via the link after member login.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Follow the instructions carefully on the quiz. A saved screenshot of proof of passing grade will be required when entering the application in the portal.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43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4" name="Google Shape;284;p43"/>
          <p:cNvSpPr txBox="1"/>
          <p:nvPr/>
        </p:nvSpPr>
        <p:spPr>
          <a:xfrm>
            <a:off x="414300" y="1664375"/>
            <a:ext cx="8315400" cy="25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Four (4)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Document a valid veterinary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license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44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License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1" name="Google Shape;291;p44"/>
          <p:cNvSpPr txBox="1"/>
          <p:nvPr/>
        </p:nvSpPr>
        <p:spPr>
          <a:xfrm>
            <a:off x="414300" y="1686750"/>
            <a:ext cx="8315400" cy="17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AFTER ALL 3 Categories are complete (CE +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Additional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+ JC)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Year 9 or 10 of your cycle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Start the renewal application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If not required to maintain a valid license for current employment, documentation attesting to this is required.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45"/>
          <p:cNvSpPr txBox="1"/>
          <p:nvPr/>
        </p:nvSpPr>
        <p:spPr>
          <a:xfrm>
            <a:off x="2828950" y="621500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WARNING!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8" name="Google Shape;298;p45"/>
          <p:cNvSpPr txBox="1"/>
          <p:nvPr/>
        </p:nvSpPr>
        <p:spPr>
          <a:xfrm>
            <a:off x="414300" y="1664375"/>
            <a:ext cx="83154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You may enter items at any point during the 10 year MOC period, starting immediately after you complete initial credentialing or MOC.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b="1"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Do not wait to upload all items in your final year!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b="1"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It is STRONGLY RECOMMENDED to upload items at least YEARLY.</a:t>
            </a:r>
            <a:endParaRPr b="1"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 EXTENSIONS WILL BE GRANTED!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Vice Chairs are there to help you! Make friends with your VC!</a:t>
            </a:r>
            <a:endParaRPr sz="16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Google Shape;303;p46"/>
          <p:cNvPicPr preferRelativeResize="0"/>
          <p:nvPr/>
        </p:nvPicPr>
        <p:blipFill rotWithShape="1">
          <a:blip r:embed="rId3">
            <a:alphaModFix/>
          </a:blip>
          <a:srcRect b="11951" l="5215" r="7126" t="6241"/>
          <a:stretch/>
        </p:blipFill>
        <p:spPr>
          <a:xfrm>
            <a:off x="0" y="0"/>
            <a:ext cx="2414074" cy="105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46"/>
          <p:cNvSpPr txBox="1"/>
          <p:nvPr/>
        </p:nvSpPr>
        <p:spPr>
          <a:xfrm>
            <a:off x="2978950" y="160725"/>
            <a:ext cx="5709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Committee 2023-2024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5" name="Google Shape;305;p46"/>
          <p:cNvSpPr txBox="1"/>
          <p:nvPr/>
        </p:nvSpPr>
        <p:spPr>
          <a:xfrm>
            <a:off x="360700" y="1492925"/>
            <a:ext cx="8544000" cy="35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Sonnya Dennis,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Chair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	   </a:t>
            </a:r>
            <a:r>
              <a:rPr lang="en" sz="15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mocchair@abvp.com</a:t>
            </a:r>
            <a:endParaRPr sz="15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Anthony Pilny,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Avian   </a:t>
            </a:r>
            <a:r>
              <a:rPr lang="en" sz="15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avianmoc@abvp.com</a:t>
            </a:r>
            <a:endParaRPr b="1" sz="15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JoLynn Grant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(A-L)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&amp; Ellen Olson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(M-Z),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Canine/Feline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</a:rPr>
              <a:t>caninefelinemoc@abvp.com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Amy Santonastaso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Equine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6"/>
              </a:rPr>
              <a:t>equinemoc@abvp.com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Hilary Stern,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 Exotic Companion Animal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ecmmoc@abvp.com</a:t>
            </a:r>
            <a:endParaRPr b="1" sz="15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Rachel Seder,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Feline</a:t>
            </a:r>
            <a:r>
              <a:rPr lang="en" sz="15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felinemoc@abvp.com</a:t>
            </a:r>
            <a:endParaRPr b="1" sz="15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Dan Posey,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 Food, Beef, and Dairy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foodbeefdairymoc@abvp.com</a:t>
            </a:r>
            <a:endParaRPr b="1" sz="15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Heather Bjornebo,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Reptile/Amphibian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ramoc@abvp.com</a:t>
            </a:r>
            <a:endParaRPr sz="15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Uri Donnett,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Shelter</a:t>
            </a:r>
            <a:r>
              <a:rPr lang="en" sz="150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sheltermoc@abvp.com</a:t>
            </a:r>
            <a:endParaRPr sz="1500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Lisa Tokach,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" sz="1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Swine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</a:t>
            </a:r>
            <a:r>
              <a:rPr lang="en" sz="1500" u="sng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swinemoc@abvp.com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7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MOC</a:t>
            </a:r>
            <a:endParaRPr/>
          </a:p>
        </p:txBody>
      </p:sp>
      <p:sp>
        <p:nvSpPr>
          <p:cNvPr id="311" name="Google Shape;311;p47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up, Prolydian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(the mechanics)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What if I don’t MOC?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414300" y="1664375"/>
            <a:ext cx="8315400" cy="30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 extensions!  The deadline has already moved from January 15th to July 15th.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If the Diplomate has not fulfilled the requirements by year 10, 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 status will be revoked.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 title must be removed immediately from all marketing and business materials.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No Time-Stamped Certification. e.g. Pat Smith, DABVP (Feline 2010-2020) is not allowed.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Consider Emeritus.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Process for re-certification.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2978950" y="160725"/>
            <a:ext cx="570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Maintain vs Re-Certify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414300" y="1664375"/>
            <a:ext cx="8315400" cy="22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MOC is an ongoing process.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Begin submitting as soon as certification is granted for the next cycle.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MOC Vice Chairs to review points applications ongoing basis.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All material is due July 15th of the year you expire.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Once all MOC Points Applications have been approved, you will start a separate renewal application and upload your license.  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2978950" y="160725"/>
            <a:ext cx="570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Appeals</a:t>
            </a:r>
            <a:endParaRPr b="1" sz="3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414300" y="1664375"/>
            <a:ext cx="83154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There is an </a:t>
            </a: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official</a:t>
            </a: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appeals process in the event of rejection of applications, only on the grounds that the decision: 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○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Disregarded the established criteria for certification or approval,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○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Failed to follow </a:t>
            </a: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ABVP</a:t>
            </a: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stated procedures,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○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Failed to consider relevant evidence and documentation presented.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Please contact the MOC Chair first, if you think an application was wrongly rejected by your RVS Vice Chair!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/>
          <p:nvPr/>
        </p:nvSpPr>
        <p:spPr>
          <a:xfrm>
            <a:off x="1717050" y="1809888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999900" y="2364000"/>
            <a:ext cx="71442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is by a</a:t>
            </a:r>
            <a:r>
              <a:rPr lang="en"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ccumulation of points, and developed to be consistent with ABVP’s core values.</a:t>
            </a:r>
            <a:endParaRPr sz="2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414300" y="1664375"/>
            <a:ext cx="7772400" cy="25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Four (4)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hours of continuing education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 a 10 year period.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53924" cy="12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1"/>
          <p:cNvSpPr txBox="1"/>
          <p:nvPr/>
        </p:nvSpPr>
        <p:spPr>
          <a:xfrm>
            <a:off x="2978950" y="160725"/>
            <a:ext cx="5709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Maintenance of Certification Pathway</a:t>
            </a:r>
            <a:endParaRPr b="1"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21"/>
          <p:cNvSpPr txBox="1"/>
          <p:nvPr/>
        </p:nvSpPr>
        <p:spPr>
          <a:xfrm>
            <a:off x="414300" y="1664375"/>
            <a:ext cx="7772400" cy="25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Four (4) Requirements Every 10 Years To Maintain Certification.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Diplomates must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250 hours of continuing education 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over a 10 year period.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Acquire an 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r>
              <a:rPr b="1"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dditional 250 points</a:t>
            </a: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by any of the specified activities.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